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6" r:id="rId3"/>
    <p:sldMasterId id="2147483688" r:id="rId4"/>
    <p:sldMasterId id="2147483700" r:id="rId5"/>
    <p:sldMasterId id="2147483712" r:id="rId6"/>
    <p:sldMasterId id="2147483724" r:id="rId7"/>
  </p:sldMasterIdLst>
  <p:notesMasterIdLst>
    <p:notesMasterId r:id="rId36"/>
  </p:notesMasterIdLst>
  <p:handoutMasterIdLst>
    <p:handoutMasterId r:id="rId37"/>
  </p:handoutMasterIdLst>
  <p:sldIdLst>
    <p:sldId id="296" r:id="rId8"/>
    <p:sldId id="311" r:id="rId9"/>
    <p:sldId id="313" r:id="rId10"/>
    <p:sldId id="316" r:id="rId11"/>
    <p:sldId id="312" r:id="rId12"/>
    <p:sldId id="318" r:id="rId13"/>
    <p:sldId id="314" r:id="rId14"/>
    <p:sldId id="319" r:id="rId15"/>
    <p:sldId id="266" r:id="rId16"/>
    <p:sldId id="317" r:id="rId17"/>
    <p:sldId id="267" r:id="rId18"/>
    <p:sldId id="283" r:id="rId19"/>
    <p:sldId id="268" r:id="rId20"/>
    <p:sldId id="329" r:id="rId21"/>
    <p:sldId id="330" r:id="rId22"/>
    <p:sldId id="333" r:id="rId23"/>
    <p:sldId id="334" r:id="rId24"/>
    <p:sldId id="331" r:id="rId25"/>
    <p:sldId id="340" r:id="rId26"/>
    <p:sldId id="325" r:id="rId27"/>
    <p:sldId id="286" r:id="rId28"/>
    <p:sldId id="338" r:id="rId29"/>
    <p:sldId id="327" r:id="rId30"/>
    <p:sldId id="339" r:id="rId31"/>
    <p:sldId id="341" r:id="rId32"/>
    <p:sldId id="343" r:id="rId33"/>
    <p:sldId id="344" r:id="rId34"/>
    <p:sldId id="342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65" autoAdjust="0"/>
  </p:normalViewPr>
  <p:slideViewPr>
    <p:cSldViewPr snapToGrid="0">
      <p:cViewPr>
        <p:scale>
          <a:sx n="70" d="100"/>
          <a:sy n="70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06C5-5D9B-4F29-95E2-0E679E4CD835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BAB6-6969-43B7-8ECB-4889B4D2EB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53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E9E41-9F80-4688-B74A-21A0CCB84385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B9BE-7BF4-47EF-8112-6FBE8264F0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43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Múlt előadáson a </a:t>
            </a:r>
            <a:r>
              <a:rPr lang="hu-HU" dirty="0" err="1" smtClean="0"/>
              <a:t>lángatomabszorpciós</a:t>
            </a:r>
            <a:r>
              <a:rPr lang="hu-HU" dirty="0" smtClean="0"/>
              <a:t> </a:t>
            </a:r>
            <a:r>
              <a:rPr lang="hu-HU" dirty="0" err="1" smtClean="0"/>
              <a:t>spektrometria</a:t>
            </a:r>
            <a:r>
              <a:rPr lang="hu-HU" baseline="0" dirty="0" smtClean="0"/>
              <a:t> (FAAS) és a grafitkemencés atomabszorpciós (GFAAS) </a:t>
            </a:r>
            <a:r>
              <a:rPr lang="hu-HU" baseline="0" dirty="0" err="1" smtClean="0"/>
              <a:t>müszeres</a:t>
            </a:r>
            <a:r>
              <a:rPr lang="hu-HU" baseline="0" dirty="0" smtClean="0"/>
              <a:t> módszereket tekintettük át. Ebben a prezentációban az atom emissziós módszerekről lesz szó: </a:t>
            </a:r>
            <a:r>
              <a:rPr lang="hu-HU" baseline="0" dirty="0" err="1" smtClean="0"/>
              <a:t>-a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Lángatomemissziós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spektrometriáról</a:t>
            </a:r>
            <a:r>
              <a:rPr lang="hu-HU" baseline="0" dirty="0" smtClean="0"/>
              <a:t> (FAES) és –az </a:t>
            </a:r>
            <a:r>
              <a:rPr lang="hu-HU" baseline="0" dirty="0" err="1" smtClean="0"/>
              <a:t>Induktiv</a:t>
            </a:r>
            <a:r>
              <a:rPr lang="hu-HU" baseline="0" dirty="0" smtClean="0"/>
              <a:t> csatolású plazma atom emissziós </a:t>
            </a:r>
            <a:r>
              <a:rPr lang="hu-HU" baseline="0" dirty="0" err="1" smtClean="0"/>
              <a:t>spektrometriáról</a:t>
            </a:r>
            <a:r>
              <a:rPr lang="hu-HU" baseline="0" dirty="0" smtClean="0"/>
              <a:t> (ICP-AES). Az </a:t>
            </a:r>
            <a:r>
              <a:rPr lang="hu-HU" baseline="0" dirty="0" err="1" smtClean="0"/>
              <a:t>atomemmissziós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spektrometriai</a:t>
            </a:r>
            <a:r>
              <a:rPr lang="hu-HU" baseline="0" dirty="0" smtClean="0"/>
              <a:t> módszereknél a vizsgált elem gerjesztett atomjait, ill. ionjait </a:t>
            </a:r>
            <a:r>
              <a:rPr lang="hu-HU" baseline="0" dirty="0" err="1" smtClean="0"/>
              <a:t>állitják</a:t>
            </a:r>
            <a:r>
              <a:rPr lang="hu-HU" baseline="0" dirty="0" smtClean="0"/>
              <a:t> elő (míg atomabszorpciós módszerek alapállapotú szabad atomokat használnak). Attól függően hogy hogy hogyan történik gerjesztés, beszélünk </a:t>
            </a:r>
            <a:r>
              <a:rPr lang="hu-HU" baseline="0" dirty="0" err="1" smtClean="0"/>
              <a:t>FAES-ről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ICP-AES-ről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FAES-nél</a:t>
            </a:r>
            <a:r>
              <a:rPr lang="hu-HU" baseline="0" dirty="0" smtClean="0"/>
              <a:t> termikusan, azaz lánggal történik a gerjesztés, míg </a:t>
            </a:r>
            <a:r>
              <a:rPr lang="hu-HU" baseline="0" dirty="0" err="1" smtClean="0"/>
              <a:t>ICP-AES-nél</a:t>
            </a:r>
            <a:r>
              <a:rPr lang="hu-HU" baseline="0" dirty="0" smtClean="0"/>
              <a:t>  magas </a:t>
            </a:r>
            <a:r>
              <a:rPr lang="hu-HU" baseline="0" dirty="0" err="1" smtClean="0"/>
              <a:t>hőmérsékletü</a:t>
            </a:r>
            <a:r>
              <a:rPr lang="hu-HU" baseline="0" dirty="0" smtClean="0"/>
              <a:t> plazma </a:t>
            </a:r>
            <a:r>
              <a:rPr lang="hu-HU" baseline="0" dirty="0" err="1" smtClean="0"/>
              <a:t>segitségével</a:t>
            </a:r>
            <a:r>
              <a:rPr lang="hu-HU" baseline="0" dirty="0" smtClean="0"/>
              <a:t>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24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argon gáz nemcsak plazmagáz,</a:t>
            </a:r>
            <a:r>
              <a:rPr lang="hu-HU" baseline="0" dirty="0" smtClean="0"/>
              <a:t> hanem a minta porlasztásában is szerepet játszik. A képen levegő van porlasztógáznak feltüntetve, de itt ez argon. A nagy </a:t>
            </a:r>
            <a:r>
              <a:rPr lang="hu-HU" baseline="0" dirty="0" err="1" smtClean="0"/>
              <a:t>sebességü</a:t>
            </a:r>
            <a:r>
              <a:rPr lang="hu-HU" baseline="0" dirty="0" smtClean="0"/>
              <a:t> gáz hatására a teflon kapillárisban a folyadék folyamatosan áramlik, mert a nagy </a:t>
            </a:r>
            <a:r>
              <a:rPr lang="hu-HU" baseline="0" dirty="0" err="1" smtClean="0"/>
              <a:t>sebességü</a:t>
            </a:r>
            <a:r>
              <a:rPr lang="hu-HU" baseline="0" dirty="0" smtClean="0"/>
              <a:t> gáz nyomásesést okoz a kapillárisban, emiatt a mintaoldat folyamatosan </a:t>
            </a:r>
            <a:r>
              <a:rPr lang="hu-HU" baseline="0" dirty="0" err="1" smtClean="0"/>
              <a:t>szivódik</a:t>
            </a:r>
            <a:r>
              <a:rPr lang="hu-HU" baseline="0" dirty="0" smtClean="0"/>
              <a:t> fel a kapillárisba. A kiáramló gáz az oldat folyadékszálát feldarabolja, amely nekiütközik egy gömbnek, melynek hatására apróbb cseppekre esik szét, létrejön az aeroszol. Itt a cseppek mérete változatos, </a:t>
            </a:r>
            <a:r>
              <a:rPr lang="hu-HU" baseline="0" dirty="0" err="1" smtClean="0"/>
              <a:t>heterodiszperz</a:t>
            </a:r>
            <a:r>
              <a:rPr lang="hu-HU" baseline="0" dirty="0" smtClean="0"/>
              <a:t>. Analitikai célra csak  olyan aeroszol jó, </a:t>
            </a:r>
            <a:r>
              <a:rPr lang="hu-HU" baseline="0" dirty="0" err="1" smtClean="0"/>
              <a:t>elybe</a:t>
            </a:r>
            <a:r>
              <a:rPr lang="hu-HU" baseline="0" dirty="0" smtClean="0"/>
              <a:t> cseppméret 5 </a:t>
            </a:r>
            <a:r>
              <a:rPr lang="hu-HU" baseline="0" dirty="0" err="1" smtClean="0"/>
              <a:t>mikrom-nél</a:t>
            </a:r>
            <a:r>
              <a:rPr lang="hu-HU" baseline="0" dirty="0" smtClean="0"/>
              <a:t> kisebb. A nedves aeroszolból a megfelelő </a:t>
            </a:r>
            <a:r>
              <a:rPr lang="hu-HU" baseline="0" dirty="0" err="1" smtClean="0"/>
              <a:t>méretü</a:t>
            </a:r>
            <a:r>
              <a:rPr lang="hu-HU" baseline="0" dirty="0" smtClean="0"/>
              <a:t> cseppeket ki kell válogatni. A kamrában terelőlemez van, a kis cseppek kikerülik ezt, a nagyok nekiütköznek, és lefolynak róla.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71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vizsgált atomra jellemező hullámhosszúságú </a:t>
            </a:r>
            <a:r>
              <a:rPr lang="hu-HU" baseline="0" dirty="0" err="1" smtClean="0"/>
              <a:t>szinképvonal</a:t>
            </a:r>
            <a:r>
              <a:rPr lang="hu-HU" baseline="0" dirty="0" smtClean="0"/>
              <a:t> kiválasztására szolgál a </a:t>
            </a:r>
            <a:r>
              <a:rPr lang="hu-HU" baseline="0" dirty="0" err="1" smtClean="0"/>
              <a:t>polikromátor</a:t>
            </a:r>
            <a:r>
              <a:rPr lang="hu-HU" baseline="0" dirty="0" smtClean="0"/>
              <a:t>.  </a:t>
            </a:r>
            <a:r>
              <a:rPr lang="hu-HU" baseline="0" dirty="0" err="1" smtClean="0"/>
              <a:t>AAS-nél</a:t>
            </a:r>
            <a:r>
              <a:rPr lang="hu-HU" baseline="0" dirty="0" smtClean="0"/>
              <a:t> részletesen magyaráztam prizmát, optikai rácsot. A fényfelbontás az optikai rács barázdáin megtörténik különböző hullámhosszúságú komponenseikre. E</a:t>
            </a:r>
            <a:r>
              <a:rPr lang="hu-HU" baseline="0" dirty="0" smtClean="0"/>
              <a:t>zen különböző hullámhosszúságú emittált fény mérése a kör különböző pontján történik. </a:t>
            </a:r>
            <a:r>
              <a:rPr lang="hu-HU" baseline="0" dirty="0" smtClean="0"/>
              <a:t>A </a:t>
            </a:r>
            <a:r>
              <a:rPr lang="hu-HU" baseline="0" dirty="0" err="1" smtClean="0"/>
              <a:t>polikromátor</a:t>
            </a:r>
            <a:r>
              <a:rPr lang="hu-HU" baseline="0" dirty="0" smtClean="0"/>
              <a:t> esetén a </a:t>
            </a:r>
            <a:r>
              <a:rPr lang="hu-HU" baseline="0" dirty="0" err="1" smtClean="0"/>
              <a:t>Rowland-kör</a:t>
            </a:r>
            <a:r>
              <a:rPr lang="hu-HU" baseline="0" dirty="0" smtClean="0"/>
              <a:t> mentén annyi detektor (PMT) van elhelyezve, ahány elemet szimultán vizsgálni akarunk. Tehát több hullámhosszon több elem vizsgálható.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118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PMT:</a:t>
            </a:r>
            <a:r>
              <a:rPr lang="hu-HU" baseline="0" dirty="0" smtClean="0"/>
              <a:t> Fény hatására a katódból elektronok válnak le, amelyek az anód felé vándorolnak, az ellenállás két vége között feszültséget mérünk.  Katódtól az anódig felfelé haladva egyre </a:t>
            </a:r>
            <a:r>
              <a:rPr lang="hu-HU" baseline="0" dirty="0" err="1" smtClean="0"/>
              <a:t>pozitivabb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dinódok</a:t>
            </a:r>
            <a:r>
              <a:rPr lang="hu-HU" baseline="0" dirty="0" smtClean="0"/>
              <a:t> helyezkednek el. A katódról becsapódó 1 elektron a </a:t>
            </a:r>
            <a:r>
              <a:rPr lang="hu-HU" baseline="0" dirty="0" err="1" smtClean="0"/>
              <a:t>dinódokon</a:t>
            </a:r>
            <a:r>
              <a:rPr lang="hu-HU" baseline="0" dirty="0" smtClean="0"/>
              <a:t> végighaladva egyre több elektront üt ki. Megsokszorozott elektronok lépnek az anódra. Előnye a fotocellával szemben, hogy egyetlen </a:t>
            </a:r>
            <a:r>
              <a:rPr lang="hu-HU" baseline="0" dirty="0" err="1" smtClean="0"/>
              <a:t>szinkép</a:t>
            </a:r>
            <a:r>
              <a:rPr lang="hu-HU" baseline="0" dirty="0" smtClean="0"/>
              <a:t> által nagyobb áram jön létre.</a:t>
            </a:r>
          </a:p>
          <a:p>
            <a:r>
              <a:rPr lang="hu-HU" baseline="0" dirty="0" smtClean="0"/>
              <a:t>CCD detektor: félvezető detektor, </a:t>
            </a:r>
            <a:r>
              <a:rPr lang="hu-HU" baseline="0" dirty="0" err="1" smtClean="0"/>
              <a:t>megvilágitás</a:t>
            </a:r>
            <a:r>
              <a:rPr lang="hu-HU" baseline="0" dirty="0" smtClean="0"/>
              <a:t> hatására a keletkező elektronok csapdázódnak az elektródnál. Az elektronok tovább léptethetők a szomszédos helyre. Az utolsó kapu elektródánál kijövő elektromos jelet mérjük, mely arányos fényintenzitással.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732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83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Elemanalitikai</a:t>
            </a:r>
            <a:r>
              <a:rPr lang="hu-HU" baseline="0" dirty="0" smtClean="0"/>
              <a:t> módszer, fémes, nemfémes elemek elemzése. </a:t>
            </a:r>
            <a:r>
              <a:rPr lang="hu-HU" baseline="0" dirty="0" err="1" smtClean="0"/>
              <a:t>Multielemes</a:t>
            </a:r>
            <a:r>
              <a:rPr lang="hu-HU" baseline="0" dirty="0" smtClean="0"/>
              <a:t> módszer. A FAAS  és GFAAS </a:t>
            </a:r>
            <a:r>
              <a:rPr lang="hu-HU" baseline="0" dirty="0" err="1" smtClean="0"/>
              <a:t>monoelemes</a:t>
            </a:r>
            <a:r>
              <a:rPr lang="hu-HU" baseline="0" dirty="0" smtClean="0"/>
              <a:t> módszerek, azaz egyszerre egy elemet tudnak meghatározni. (Ahány elem annyiféle üregkatód lámpa, ha pl. </a:t>
            </a:r>
            <a:r>
              <a:rPr lang="hu-HU" baseline="0" dirty="0" err="1" smtClean="0"/>
              <a:t>nikelt</a:t>
            </a:r>
            <a:r>
              <a:rPr lang="hu-HU" baseline="0" dirty="0" smtClean="0"/>
              <a:t> akarunk mérni a lámpa katódjának anyaga </a:t>
            </a:r>
            <a:r>
              <a:rPr lang="hu-HU" baseline="0" dirty="0" err="1" smtClean="0"/>
              <a:t>nikel</a:t>
            </a:r>
            <a:r>
              <a:rPr lang="hu-HU" baseline="0" dirty="0" smtClean="0"/>
              <a:t>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762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Mikrohullámmú</a:t>
            </a:r>
            <a:r>
              <a:rPr lang="hu-HU" dirty="0" smtClean="0"/>
              <a:t> energiaközléssel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előállitható</a:t>
            </a:r>
            <a:r>
              <a:rPr lang="hu-HU" baseline="0" dirty="0" smtClean="0"/>
              <a:t> plazma. Lényegesen olcsóbb </a:t>
            </a:r>
            <a:r>
              <a:rPr lang="hu-HU" baseline="0" dirty="0" err="1" smtClean="0"/>
              <a:t>ICP-nél</a:t>
            </a:r>
            <a:r>
              <a:rPr lang="hu-HU" baseline="0" dirty="0" smtClean="0"/>
              <a:t> (még gázpalackot sem igényel, levegőből nitrogéngenerátor </a:t>
            </a:r>
            <a:r>
              <a:rPr lang="hu-HU" baseline="0" dirty="0" err="1" smtClean="0"/>
              <a:t>állitja</a:t>
            </a:r>
            <a:r>
              <a:rPr lang="hu-HU" baseline="0" dirty="0" smtClean="0"/>
              <a:t> elő a plazmához szükséges gázt), de analitikai </a:t>
            </a:r>
            <a:r>
              <a:rPr lang="hu-HU" baseline="0" dirty="0" err="1" smtClean="0"/>
              <a:t>teljesitőképessége</a:t>
            </a:r>
            <a:r>
              <a:rPr lang="hu-HU" baseline="0" dirty="0" smtClean="0"/>
              <a:t>, kimutatási harára  elmarad az </a:t>
            </a:r>
            <a:r>
              <a:rPr lang="hu-HU" baseline="0" dirty="0" err="1" smtClean="0"/>
              <a:t>ICP-től</a:t>
            </a:r>
            <a:r>
              <a:rPr lang="hu-HU" baseline="0" dirty="0" smtClean="0"/>
              <a:t>, korlátozott alkalmazási lehetőség. </a:t>
            </a:r>
            <a:r>
              <a:rPr lang="hu-HU" baseline="0" dirty="0" err="1" smtClean="0"/>
              <a:t>Egyserüsége</a:t>
            </a:r>
            <a:r>
              <a:rPr lang="hu-HU" baseline="0" dirty="0" smtClean="0"/>
              <a:t> miatt széles körben alkalmazzák (környezeti minták, élelmiszeranalitika).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71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3-6.  diákat az abszorpciós módszereknél elmondtam, illetve érintettük a spektroszkópia alapjainál is.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60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Emissziós módszereknél</a:t>
            </a:r>
            <a:r>
              <a:rPr lang="hu-HU" baseline="0" dirty="0" smtClean="0"/>
              <a:t> a</a:t>
            </a:r>
            <a:r>
              <a:rPr lang="hu-HU" dirty="0" smtClean="0"/>
              <a:t>z emittált fény intenzitása és a minta koncentrációja</a:t>
            </a:r>
            <a:r>
              <a:rPr lang="hu-HU" baseline="0" dirty="0" smtClean="0"/>
              <a:t> közötti különbséget a </a:t>
            </a:r>
            <a:r>
              <a:rPr lang="hu-HU" baseline="0" dirty="0" err="1" smtClean="0"/>
              <a:t>Scheibe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Lomakin</a:t>
            </a:r>
            <a:r>
              <a:rPr lang="hu-HU" baseline="0" dirty="0" smtClean="0"/>
              <a:t> egyenlet adja meg. </a:t>
            </a:r>
            <a:r>
              <a:rPr lang="hu-HU" baseline="0" dirty="0" err="1" smtClean="0"/>
              <a:t>AAS-nél</a:t>
            </a:r>
            <a:r>
              <a:rPr lang="hu-HU" baseline="0" dirty="0" smtClean="0"/>
              <a:t> a Lambert Beer törvény.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28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575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atomemissziós</a:t>
            </a:r>
            <a:r>
              <a:rPr lang="hu-HU" dirty="0" smtClean="0"/>
              <a:t> </a:t>
            </a:r>
            <a:r>
              <a:rPr lang="hu-HU" dirty="0" err="1" smtClean="0"/>
              <a:t>módszerekek</a:t>
            </a:r>
            <a:r>
              <a:rPr lang="hu-HU" baseline="0" dirty="0" smtClean="0"/>
              <a:t> elvén </a:t>
            </a:r>
            <a:r>
              <a:rPr lang="hu-HU" baseline="0" dirty="0" err="1" smtClean="0"/>
              <a:t>müködö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müszerekben</a:t>
            </a:r>
            <a:r>
              <a:rPr lang="hu-HU" baseline="0" dirty="0" smtClean="0"/>
              <a:t> nincs külső fényforrás, mivel gerjesztett atom által kisugárzott fény intenzitását mérik.</a:t>
            </a:r>
          </a:p>
          <a:p>
            <a:pPr marL="0" marR="0" lvl="0" indent="0" algn="just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Az atomabszorpciós módszerek elvén 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müködö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müszerekben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viszont van fényforrás (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üregkatódlámpa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), amely a vizsgálandó elemre jellemző hosszúságú fénynyalábot állit elő, ezért az üregkatód lámpában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hu-HU" alt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lyan elemből készül a katód, amilyen elemet vizsgálni szeretnénk. Minden atom olyan hullámhosszúságú vonalat képes elnyelni, amit maga is kibocsájt. Minden elem analíziséhez külön lámpa kell!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64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AES </a:t>
            </a:r>
            <a:r>
              <a:rPr lang="hu-HU" dirty="0" err="1" smtClean="0"/>
              <a:t>müszer</a:t>
            </a:r>
            <a:r>
              <a:rPr lang="hu-HU" dirty="0" smtClean="0"/>
              <a:t> vázlatos</a:t>
            </a:r>
            <a:r>
              <a:rPr lang="hu-HU" baseline="0" dirty="0" smtClean="0"/>
              <a:t> rajza, </a:t>
            </a:r>
            <a:r>
              <a:rPr lang="hu-HU" baseline="0" dirty="0" err="1" smtClean="0"/>
              <a:t>felépitése</a:t>
            </a:r>
            <a:r>
              <a:rPr lang="hu-HU" baseline="0" dirty="0" smtClean="0"/>
              <a:t>, főbb részei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25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Láng= </a:t>
            </a:r>
            <a:r>
              <a:rPr lang="hu-HU" dirty="0" err="1" smtClean="0"/>
              <a:t>előzóna</a:t>
            </a:r>
            <a:r>
              <a:rPr lang="hu-HU" dirty="0" smtClean="0"/>
              <a:t>,</a:t>
            </a:r>
            <a:r>
              <a:rPr lang="hu-HU" baseline="0" dirty="0" smtClean="0"/>
              <a:t> reakciózóna, futózóna. A reakciózónában a gyökök egyensúlyi koncentrációja több nagyságrenddel nagyobb.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88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ICP-AES </a:t>
            </a:r>
            <a:r>
              <a:rPr lang="hu-HU" dirty="0" err="1" smtClean="0"/>
              <a:t>müszer</a:t>
            </a:r>
            <a:r>
              <a:rPr lang="hu-HU" dirty="0" smtClean="0"/>
              <a:t> </a:t>
            </a:r>
            <a:r>
              <a:rPr lang="hu-HU" dirty="0" err="1" smtClean="0"/>
              <a:t>felépitése</a:t>
            </a:r>
            <a:r>
              <a:rPr lang="hu-HU" dirty="0" smtClean="0"/>
              <a:t>:</a:t>
            </a:r>
          </a:p>
          <a:p>
            <a:r>
              <a:rPr lang="hu-HU" dirty="0" smtClean="0"/>
              <a:t>Olyan </a:t>
            </a:r>
            <a:r>
              <a:rPr lang="hu-HU" dirty="0" err="1" smtClean="0"/>
              <a:t>atomemissziós</a:t>
            </a:r>
            <a:r>
              <a:rPr lang="hu-HU" dirty="0" smtClean="0"/>
              <a:t> módszer,</a:t>
            </a:r>
            <a:r>
              <a:rPr lang="hu-HU" baseline="0" dirty="0" smtClean="0"/>
              <a:t> amelyben a szabad atomok gerjesztése magas </a:t>
            </a:r>
            <a:r>
              <a:rPr lang="hu-HU" baseline="0" dirty="0" err="1" smtClean="0"/>
              <a:t>hőmérsékletü</a:t>
            </a:r>
            <a:r>
              <a:rPr lang="hu-HU" baseline="0" dirty="0" smtClean="0"/>
              <a:t> argon gázból létrehozott plazmában történik.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26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ICP égő 3 koncentrikus kvarccső</a:t>
            </a:r>
            <a:r>
              <a:rPr lang="hu-HU" baseline="0" dirty="0" smtClean="0"/>
              <a:t>ből áll, amelyet </a:t>
            </a:r>
            <a:r>
              <a:rPr lang="hu-HU" baseline="0" dirty="0" err="1" smtClean="0"/>
              <a:t>rádiofrekvenciás</a:t>
            </a:r>
            <a:r>
              <a:rPr lang="hu-HU" baseline="0" dirty="0" smtClean="0"/>
              <a:t> generátor (RF) tekercse , vagy más néven indukciós tekercs veszi körül. Az RF tekercse erős mágneses teret hoz létre, amikor az égőt bekapcsolják. A plazmát argon gázból </a:t>
            </a:r>
            <a:r>
              <a:rPr lang="hu-HU" baseline="0" dirty="0" err="1" smtClean="0"/>
              <a:t>állitják</a:t>
            </a:r>
            <a:r>
              <a:rPr lang="hu-HU" baseline="0" dirty="0" smtClean="0"/>
              <a:t> elő. Plazma begyújtása: áramló argon gázban szikrakisülést hoznak létre. A nagyfrekvenciás térben az argon gáz ionizálódik. A töltött részecskék ill. a semleges argonatomok közötti ütközések révén magas </a:t>
            </a:r>
            <a:r>
              <a:rPr lang="hu-HU" baseline="0" dirty="0" err="1" smtClean="0"/>
              <a:t>hömérsékletü</a:t>
            </a:r>
            <a:r>
              <a:rPr lang="hu-HU" baseline="0" dirty="0" smtClean="0"/>
              <a:t>, 6000-10000 K </a:t>
            </a:r>
            <a:r>
              <a:rPr lang="hu-HU" baseline="0" dirty="0" err="1" smtClean="0"/>
              <a:t>hömérsékletü</a:t>
            </a:r>
            <a:r>
              <a:rPr lang="hu-HU" baseline="0" dirty="0" smtClean="0"/>
              <a:t> plazma keletkezik. Ebbe a magas </a:t>
            </a:r>
            <a:r>
              <a:rPr lang="hu-HU" baseline="0" dirty="0" err="1" smtClean="0"/>
              <a:t>hőmérsékletü</a:t>
            </a:r>
            <a:r>
              <a:rPr lang="hu-HU" baseline="0" dirty="0" smtClean="0"/>
              <a:t> plazmába porlasztják be a mintát. Az emittált fény intenzitását az egyes elemre specifikus hullámhosszon mérik. Az argon vivő-, segéd, és </a:t>
            </a:r>
            <a:r>
              <a:rPr lang="hu-HU" baseline="0" dirty="0" err="1" smtClean="0"/>
              <a:t>hütőgáz</a:t>
            </a:r>
            <a:r>
              <a:rPr lang="hu-HU" baseline="0" dirty="0" smtClean="0"/>
              <a:t> is egyben. Előnye, hogy nincs háttérsugárzás, mivel nem kémiai égésről van szó.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9B9BE-7BF4-47EF-8112-6FBE8264F0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31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453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7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4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7E157E-8DCB-4F70-A0AF-5EB586A91DD4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22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Mintacím szerkesztése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B819-6633-4615-BB07-C55D005E14AD}" type="datetimeFigureOut">
              <a:rPr lang="en-US" smtClean="0">
                <a:solidFill>
                  <a:srgbClr val="775F55"/>
                </a:solidFill>
              </a:rPr>
              <a:pPr/>
              <a:t>3/17/2020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1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8645-E80F-450A-B756-91DCB9A8A25E}" type="datetime1">
              <a:rPr lang="en-US" smtClean="0">
                <a:solidFill>
                  <a:srgbClr val="775F55"/>
                </a:solidFill>
              </a:rPr>
              <a:pPr/>
              <a:t>3/17/2020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9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>
                <a:solidFill>
                  <a:srgbClr val="775F55"/>
                </a:solidFill>
              </a:rPr>
              <a:pPr/>
              <a:t>3/17/2020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7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>
                <a:solidFill>
                  <a:srgbClr val="775F55"/>
                </a:solidFill>
              </a:rPr>
              <a:pPr/>
              <a:t>3/17/2020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9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ím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Mintacím szerkesztése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rPr lang="en-US" smtClean="0">
                <a:solidFill>
                  <a:srgbClr val="775F55"/>
                </a:solidFill>
              </a:rPr>
              <a:pPr/>
              <a:t>3/17/2020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46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Cím és két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Mintacím szerkesztése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noProof="1" smtClean="0"/>
              <a:t>Mintaszöveg szerkesztése</a:t>
            </a:r>
          </a:p>
          <a:p>
            <a:pPr lvl="1"/>
            <a:r>
              <a:rPr lang="hu-HU" noProof="1" smtClean="0"/>
              <a:t>Második szint</a:t>
            </a:r>
          </a:p>
          <a:p>
            <a:pPr lvl="2"/>
            <a:r>
              <a:rPr lang="hu-HU" noProof="1" smtClean="0"/>
              <a:t>Harmadik szint</a:t>
            </a:r>
          </a:p>
          <a:p>
            <a:pPr lvl="3"/>
            <a:r>
              <a:rPr lang="hu-HU" noProof="1" smtClean="0"/>
              <a:t>Negyedik szint</a:t>
            </a:r>
          </a:p>
          <a:p>
            <a:pPr lvl="4"/>
            <a:r>
              <a:rPr lang="hu-HU" noProof="1" smtClean="0"/>
              <a:t>Ötödik szint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rPr lang="en-US" smtClean="0">
                <a:solidFill>
                  <a:srgbClr val="775F55"/>
                </a:solidFill>
              </a:rPr>
              <a:pPr/>
              <a:t>3/17/2020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2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4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213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3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8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46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8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21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79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51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8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633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0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53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84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07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50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35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14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95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38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3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939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03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57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1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52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78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49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2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24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6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5131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85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09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88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31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8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60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35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73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63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3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60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94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78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99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202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68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18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08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33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99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1173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7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05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67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2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56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47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4A49-BDDE-4CD6-9FDD-FD8D3AE1FEFC}" type="datetimeFigureOut">
              <a:rPr lang="hu-HU" smtClean="0"/>
              <a:t>2020.03.17.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76AD-2B0A-4D02-A691-8C65164E08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87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Mintacím szerkesztése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Mintaszöveg szerkesztése </a:t>
            </a:r>
            <a:endParaRPr lang="en-US" dirty="0"/>
          </a:p>
          <a:p>
            <a:pPr lvl="1"/>
            <a:r>
              <a:rPr lang="en-US" dirty="0" smtClean="0"/>
              <a:t>Második szint</a:t>
            </a:r>
          </a:p>
          <a:p>
            <a:pPr lvl="2"/>
            <a:r>
              <a:rPr lang="en-US" dirty="0" smtClean="0"/>
              <a:t>Harmadik szint</a:t>
            </a:r>
          </a:p>
          <a:p>
            <a:pPr lvl="3"/>
            <a:r>
              <a:rPr lang="en-US" dirty="0" smtClean="0"/>
              <a:t>ÖTÖDIK SZINT</a:t>
            </a:r>
          </a:p>
          <a:p>
            <a:pPr lvl="4"/>
            <a:r>
              <a:rPr lang="en-US" dirty="0" smtClean="0"/>
              <a:t>Ötödik szint</a:t>
            </a:r>
          </a:p>
          <a:p>
            <a:pPr lvl="5"/>
            <a:r>
              <a:rPr lang="en-US" dirty="0" smtClean="0"/>
              <a:t>Hatodik szint</a:t>
            </a:r>
          </a:p>
          <a:p>
            <a:pPr lvl="6"/>
            <a:r>
              <a:rPr lang="en-US" dirty="0" smtClean="0"/>
              <a:t>Hetedik szint</a:t>
            </a:r>
          </a:p>
          <a:p>
            <a:pPr lvl="7"/>
            <a:r>
              <a:rPr lang="en-US" dirty="0" smtClean="0"/>
              <a:t>Nyolcadik szint</a:t>
            </a:r>
          </a:p>
          <a:p>
            <a:pPr lvl="8"/>
            <a:r>
              <a:rPr lang="en-US" dirty="0" smtClean="0"/>
              <a:t>Kilencedik szint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>
                <a:solidFill>
                  <a:srgbClr val="775F55"/>
                </a:solidFill>
              </a:rPr>
              <a:pPr/>
              <a:t>3/17/2020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0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6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4A49-BDDE-4CD6-9FDD-FD8D3AE1FE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2020.03.17.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76AD-2B0A-4D02-A691-8C65164E08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4666" y="509065"/>
            <a:ext cx="5487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Műszeres analitika II.</a:t>
            </a:r>
            <a:endParaRPr lang="hu-HU" altLang="hu-HU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(TKBE0532)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hu-HU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hu-HU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Atomemissziós</a:t>
            </a: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spektrofotometria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hu-HU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Andrási Melinda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hu-HU" sz="4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Debreceni 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Természettudományi és Technológiai Kar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Szervetlen és Analitikai Kémiai Tanszék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hu-H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5" y="4468625"/>
            <a:ext cx="7905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91" y="4854388"/>
            <a:ext cx="1643325" cy="17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402472" y="900749"/>
            <a:ext cx="4401540" cy="5529195"/>
            <a:chOff x="1678741" y="704865"/>
            <a:chExt cx="4768606" cy="6059593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1678741" y="704865"/>
              <a:ext cx="4768606" cy="6059593"/>
              <a:chOff x="1842517" y="727749"/>
              <a:chExt cx="4768606" cy="6059593"/>
            </a:xfrm>
          </p:grpSpPr>
          <p:sp>
            <p:nvSpPr>
              <p:cNvPr id="21" name="Szövegdoboz 20"/>
              <p:cNvSpPr txBox="1"/>
              <p:nvPr/>
            </p:nvSpPr>
            <p:spPr>
              <a:xfrm>
                <a:off x="2336791" y="3255100"/>
                <a:ext cx="32175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MX</a:t>
                </a:r>
                <a:r>
                  <a:rPr lang="hu-HU" sz="2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alapállapotú molekula</a:t>
                </a:r>
                <a:endParaRPr lang="hu-HU" sz="2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Szövegdoboz 21"/>
              <p:cNvSpPr txBox="1"/>
              <p:nvPr/>
            </p:nvSpPr>
            <p:spPr>
              <a:xfrm>
                <a:off x="2338700" y="4577017"/>
                <a:ext cx="3150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hu-HU" sz="2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hu-HU" sz="2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alapállapotú atomok</a:t>
                </a:r>
                <a:endParaRPr lang="hu-HU" sz="2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Szövegdoboz 22"/>
              <p:cNvSpPr txBox="1"/>
              <p:nvPr/>
            </p:nvSpPr>
            <p:spPr>
              <a:xfrm>
                <a:off x="1842517" y="3925390"/>
                <a:ext cx="40142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MX</a:t>
                </a:r>
                <a:r>
                  <a:rPr lang="hu-HU" sz="2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gerjesztett molekula </a:t>
                </a:r>
                <a:r>
                  <a:rPr lang="hu-HU" sz="2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molekula</a:t>
                </a:r>
                <a:endParaRPr lang="hu-HU" sz="2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Szövegdoboz 36"/>
              <p:cNvSpPr txBox="1"/>
              <p:nvPr/>
            </p:nvSpPr>
            <p:spPr>
              <a:xfrm>
                <a:off x="2435679" y="5172641"/>
                <a:ext cx="28921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hu-HU" sz="2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 </a:t>
                </a:r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hu-HU" sz="2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 </a:t>
                </a:r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gerjesztett atomok</a:t>
                </a:r>
                <a:endParaRPr lang="hu-HU" sz="2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Szövegdoboz 3"/>
              <p:cNvSpPr txBox="1"/>
              <p:nvPr/>
            </p:nvSpPr>
            <p:spPr>
              <a:xfrm>
                <a:off x="3657866" y="727749"/>
                <a:ext cx="740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oldat</a:t>
                </a:r>
                <a:endParaRPr lang="hu-H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Szövegdoboz 11"/>
              <p:cNvSpPr txBox="1"/>
              <p:nvPr/>
            </p:nvSpPr>
            <p:spPr>
              <a:xfrm>
                <a:off x="4299815" y="1076879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porlasztás</a:t>
                </a:r>
                <a:endParaRPr lang="hu-HU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Szövegdoboz 13"/>
              <p:cNvSpPr txBox="1"/>
              <p:nvPr/>
            </p:nvSpPr>
            <p:spPr>
              <a:xfrm>
                <a:off x="3049984" y="1281897"/>
                <a:ext cx="20521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nedves aeroszol</a:t>
                </a:r>
                <a:endParaRPr lang="hu-H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Egyenes összekötő nyíllal 15"/>
              <p:cNvCxnSpPr/>
              <p:nvPr/>
            </p:nvCxnSpPr>
            <p:spPr>
              <a:xfrm>
                <a:off x="4281630" y="1742401"/>
                <a:ext cx="0" cy="2981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zövegdoboz 16"/>
              <p:cNvSpPr txBox="1"/>
              <p:nvPr/>
            </p:nvSpPr>
            <p:spPr>
              <a:xfrm>
                <a:off x="4342553" y="1673126"/>
                <a:ext cx="22685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hu-HU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epárlás/</a:t>
                </a:r>
                <a:r>
                  <a:rPr lang="hu-HU" sz="1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deszolvatáció</a:t>
                </a:r>
                <a:endParaRPr lang="hu-HU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>
                <a:off x="3100018" y="1946281"/>
                <a:ext cx="19800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száraz aeroszol</a:t>
                </a:r>
                <a:endParaRPr lang="hu-H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Szövegdoboz 18"/>
              <p:cNvSpPr txBox="1"/>
              <p:nvPr/>
            </p:nvSpPr>
            <p:spPr>
              <a:xfrm>
                <a:off x="3162126" y="2580314"/>
                <a:ext cx="1824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lvadék csepp</a:t>
                </a:r>
                <a:endParaRPr lang="hu-HU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Szövegdoboz 37"/>
              <p:cNvSpPr txBox="1"/>
              <p:nvPr/>
            </p:nvSpPr>
            <p:spPr>
              <a:xfrm>
                <a:off x="2644263" y="5800720"/>
                <a:ext cx="2460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hu-HU" sz="2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+0</a:t>
                </a:r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alapállapotú ion</a:t>
                </a:r>
                <a:endParaRPr lang="hu-HU" sz="2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Szövegdoboz 39"/>
              <p:cNvSpPr txBox="1"/>
              <p:nvPr/>
            </p:nvSpPr>
            <p:spPr>
              <a:xfrm>
                <a:off x="2719785" y="6387232"/>
                <a:ext cx="22300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hu-HU" sz="2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+*</a:t>
                </a:r>
                <a:r>
                  <a:rPr lang="hu-HU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gerjesztett ion</a:t>
                </a:r>
                <a:endParaRPr lang="hu-HU" sz="2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Egyenes összekötő nyíllal 51"/>
              <p:cNvCxnSpPr/>
              <p:nvPr/>
            </p:nvCxnSpPr>
            <p:spPr>
              <a:xfrm flipH="1" flipV="1">
                <a:off x="4279080" y="6220269"/>
                <a:ext cx="1" cy="3141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gyenes összekötő nyíllal 65"/>
              <p:cNvCxnSpPr/>
              <p:nvPr/>
            </p:nvCxnSpPr>
            <p:spPr>
              <a:xfrm>
                <a:off x="4078778" y="6220269"/>
                <a:ext cx="0" cy="2981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Szövegdoboz 68"/>
              <p:cNvSpPr txBox="1"/>
              <p:nvPr/>
            </p:nvSpPr>
            <p:spPr>
              <a:xfrm>
                <a:off x="4361153" y="4336287"/>
                <a:ext cx="1074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melegítés</a:t>
                </a:r>
                <a:endParaRPr lang="hu-HU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1" name="Egyenes összekötő nyíllal 40"/>
            <p:cNvCxnSpPr/>
            <p:nvPr/>
          </p:nvCxnSpPr>
          <p:spPr>
            <a:xfrm flipH="1" flipV="1">
              <a:off x="4265220" y="5596789"/>
              <a:ext cx="1" cy="314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nyíllal 41"/>
            <p:cNvCxnSpPr/>
            <p:nvPr/>
          </p:nvCxnSpPr>
          <p:spPr>
            <a:xfrm>
              <a:off x="4064918" y="5596789"/>
              <a:ext cx="0" cy="298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nyíllal 42"/>
            <p:cNvCxnSpPr/>
            <p:nvPr/>
          </p:nvCxnSpPr>
          <p:spPr>
            <a:xfrm flipH="1" flipV="1">
              <a:off x="4251360" y="5014874"/>
              <a:ext cx="1" cy="314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nyíllal 43"/>
            <p:cNvCxnSpPr/>
            <p:nvPr/>
          </p:nvCxnSpPr>
          <p:spPr>
            <a:xfrm>
              <a:off x="4051058" y="5014874"/>
              <a:ext cx="0" cy="298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nyíllal 44"/>
            <p:cNvCxnSpPr/>
            <p:nvPr/>
          </p:nvCxnSpPr>
          <p:spPr>
            <a:xfrm flipH="1" flipV="1">
              <a:off x="4237500" y="4377539"/>
              <a:ext cx="1" cy="314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nyíllal 46"/>
            <p:cNvCxnSpPr/>
            <p:nvPr/>
          </p:nvCxnSpPr>
          <p:spPr>
            <a:xfrm>
              <a:off x="4037198" y="4377539"/>
              <a:ext cx="0" cy="298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nyíllal 47"/>
            <p:cNvCxnSpPr/>
            <p:nvPr/>
          </p:nvCxnSpPr>
          <p:spPr>
            <a:xfrm flipH="1" flipV="1">
              <a:off x="4237495" y="3740204"/>
              <a:ext cx="1" cy="3141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nyíllal 48"/>
            <p:cNvCxnSpPr/>
            <p:nvPr/>
          </p:nvCxnSpPr>
          <p:spPr>
            <a:xfrm>
              <a:off x="4037193" y="3740204"/>
              <a:ext cx="0" cy="298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nyíllal 53"/>
            <p:cNvCxnSpPr/>
            <p:nvPr/>
          </p:nvCxnSpPr>
          <p:spPr>
            <a:xfrm>
              <a:off x="4145352" y="3030911"/>
              <a:ext cx="0" cy="298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nyíllal 54"/>
            <p:cNvCxnSpPr/>
            <p:nvPr/>
          </p:nvCxnSpPr>
          <p:spPr>
            <a:xfrm>
              <a:off x="4115741" y="1160518"/>
              <a:ext cx="0" cy="298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nyíllal 55"/>
            <p:cNvCxnSpPr/>
            <p:nvPr/>
          </p:nvCxnSpPr>
          <p:spPr>
            <a:xfrm>
              <a:off x="4159202" y="2365866"/>
              <a:ext cx="0" cy="298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/>
          <a:stretch/>
        </p:blipFill>
        <p:spPr bwMode="auto">
          <a:xfrm>
            <a:off x="4926841" y="1301978"/>
            <a:ext cx="4103102" cy="48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Szövegdoboz 33"/>
          <p:cNvSpPr txBox="1"/>
          <p:nvPr/>
        </p:nvSpPr>
        <p:spPr>
          <a:xfrm>
            <a:off x="0" y="0"/>
            <a:ext cx="2938625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hu-HU" sz="2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Atomizálás lépései</a:t>
            </a:r>
            <a:endParaRPr lang="hu-H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31448" y="1651936"/>
            <a:ext cx="4128053" cy="1913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defRPr/>
            </a:pPr>
            <a:endParaRPr lang="hu-HU" altLang="hu-HU" sz="2000" kern="0" dirty="0" smtClean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Lángok: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Acetilén levegő, 2300°C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Acetilén-dinitrogénoxid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3100°C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Szén-szubnitrid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5500°C</a:t>
            </a:r>
            <a:endParaRPr lang="hu-H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400" y="0"/>
            <a:ext cx="6167388" cy="93871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000" b="1" kern="0" dirty="0" err="1" smtClean="0">
                <a:solidFill>
                  <a:prstClr val="black"/>
                </a:solidFill>
                <a:latin typeface="Arial" charset="0"/>
              </a:rPr>
              <a:t>Lángemisszió</a:t>
            </a:r>
            <a:r>
              <a:rPr lang="hu-HU" altLang="hu-HU" sz="2400" b="1" kern="0" dirty="0" err="1" smtClean="0">
                <a:solidFill>
                  <a:prstClr val="black"/>
                </a:solidFill>
                <a:latin typeface="Arial" charset="0"/>
              </a:rPr>
              <a:t>s</a:t>
            </a:r>
            <a:r>
              <a:rPr lang="hu-HU" altLang="hu-HU" sz="2400" b="1" kern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altLang="hu-HU" sz="2000" b="1" kern="0" dirty="0" err="1">
                <a:solidFill>
                  <a:prstClr val="black"/>
                </a:solidFill>
                <a:latin typeface="Arial" charset="0"/>
              </a:rPr>
              <a:t>spektrometria</a:t>
            </a:r>
            <a:r>
              <a:rPr lang="hu-HU" altLang="hu-HU" sz="2000" b="1" kern="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altLang="hu-HU" sz="2000" b="1" kern="0" dirty="0" smtClean="0">
                <a:solidFill>
                  <a:prstClr val="black"/>
                </a:solidFill>
                <a:latin typeface="Arial" charset="0"/>
              </a:rPr>
              <a:t>,</a:t>
            </a: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000" b="1" kern="0" dirty="0" smtClean="0">
                <a:solidFill>
                  <a:prstClr val="black"/>
                </a:solidFill>
                <a:latin typeface="Arial" charset="0"/>
              </a:rPr>
              <a:t>FAES (</a:t>
            </a:r>
            <a:r>
              <a:rPr lang="hu-HU" altLang="hu-HU" sz="2000" b="1" kern="0" dirty="0" err="1" smtClean="0">
                <a:solidFill>
                  <a:prstClr val="black"/>
                </a:solidFill>
                <a:latin typeface="Arial" charset="0"/>
              </a:rPr>
              <a:t>flame</a:t>
            </a:r>
            <a:r>
              <a:rPr lang="hu-HU" altLang="hu-HU" sz="2000" b="1" kern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altLang="hu-HU" sz="2000" b="1" kern="0" dirty="0" err="1">
                <a:solidFill>
                  <a:prstClr val="black"/>
                </a:solidFill>
                <a:latin typeface="Arial" charset="0"/>
              </a:rPr>
              <a:t>atomic</a:t>
            </a:r>
            <a:r>
              <a:rPr lang="hu-HU" altLang="hu-HU" sz="2000" b="1" kern="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altLang="hu-HU" sz="2000" b="1" kern="0" dirty="0" err="1">
                <a:solidFill>
                  <a:prstClr val="black"/>
                </a:solidFill>
                <a:latin typeface="Arial" charset="0"/>
              </a:rPr>
              <a:t>emission</a:t>
            </a:r>
            <a:r>
              <a:rPr lang="hu-HU" altLang="hu-HU" sz="2000" b="1" kern="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altLang="hu-HU" sz="2000" b="1" kern="0" dirty="0" err="1" smtClean="0">
                <a:solidFill>
                  <a:prstClr val="black"/>
                </a:solidFill>
                <a:latin typeface="Arial" charset="0"/>
              </a:rPr>
              <a:t>spectrometry</a:t>
            </a:r>
            <a:r>
              <a:rPr lang="hu-HU" altLang="hu-HU" sz="2000" b="1" kern="0" dirty="0">
                <a:solidFill>
                  <a:prstClr val="black"/>
                </a:solidFill>
                <a:latin typeface="Arial" charset="0"/>
              </a:rPr>
              <a:t>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43" y="1351128"/>
            <a:ext cx="4282465" cy="481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33" y="776174"/>
            <a:ext cx="6904776" cy="579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58" y="0"/>
            <a:ext cx="8581684" cy="5186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Induktív csatolású plazma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atomemissziós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spektrometria</a:t>
            </a:r>
            <a:r>
              <a:rPr lang="hu-HU" altLang="hu-HU" sz="2000" b="1" kern="0" dirty="0"/>
              <a:t> </a:t>
            </a:r>
            <a:r>
              <a:rPr lang="hu-HU" altLang="hu-HU" sz="2000" b="1" kern="0" dirty="0" smtClean="0"/>
              <a:t>(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ICP-AES)</a:t>
            </a:r>
            <a:endParaRPr kumimoji="0" lang="en-US" altLang="hu-H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758" y="-7677"/>
            <a:ext cx="8984940" cy="5092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Induktív csatolású plazma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atomemissziós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spektrometria</a:t>
            </a:r>
            <a:r>
              <a:rPr lang="hu-HU" altLang="hu-HU" sz="2000" b="1" kern="0" dirty="0"/>
              <a:t> </a:t>
            </a:r>
            <a:r>
              <a:rPr lang="hu-HU" altLang="hu-HU" sz="2000" b="1" kern="0" dirty="0" smtClean="0"/>
              <a:t>(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ICP-AES)</a:t>
            </a:r>
            <a:endParaRPr kumimoji="0" lang="en-US" altLang="hu-H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618" y="501619"/>
            <a:ext cx="8821089" cy="256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hu-HU" altLang="hu-HU" sz="2000" kern="0" dirty="0" smtClean="0"/>
              <a:t>Plazmát argon gázból állítják elő </a:t>
            </a:r>
            <a:r>
              <a:rPr lang="hu-HU" altLang="hu-HU" sz="2000" kern="0" dirty="0" smtClean="0"/>
              <a:t>(vivőgáz, segédgáz</a:t>
            </a:r>
            <a:r>
              <a:rPr lang="hu-HU" altLang="hu-HU" sz="2000" kern="0" dirty="0"/>
              <a:t>, hűtőgáz</a:t>
            </a:r>
            <a:r>
              <a:rPr lang="hu-HU" altLang="hu-HU" sz="2000" kern="0" dirty="0" smtClean="0"/>
              <a:t>).</a:t>
            </a:r>
            <a:endParaRPr lang="hu-HU" altLang="hu-HU" sz="2000" kern="0" dirty="0"/>
          </a:p>
          <a:p>
            <a:pPr marL="342900" lvl="0" indent="-342900" eaLnBrk="1" fontAlgn="base" hangingPunct="1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kumimoji="0" lang="hu-HU" altLang="hu-H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Égőt </a:t>
            </a:r>
            <a:r>
              <a:rPr kumimoji="0" lang="hu-HU" altLang="hu-HU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rádiofrekvenciás</a:t>
            </a:r>
            <a:r>
              <a:rPr kumimoji="0" lang="hu-HU" altLang="hu-H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generátor (RF) tekercse veszi körül, mely erős mágneses</a:t>
            </a:r>
            <a:r>
              <a:rPr kumimoji="0" lang="hu-HU" altLang="hu-HU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teret hoz létre, melyben az </a:t>
            </a:r>
            <a:r>
              <a:rPr kumimoji="0" lang="hu-HU" altLang="hu-HU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Ar-gáz</a:t>
            </a:r>
            <a:r>
              <a:rPr kumimoji="0" lang="hu-HU" altLang="hu-HU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ionizálódik.</a:t>
            </a:r>
          </a:p>
          <a:p>
            <a:pPr marL="342900" lvl="0" indent="-342900" eaLnBrk="1" fontAlgn="base" hangingPunct="1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kumimoji="0" lang="hu-HU" altLang="hu-H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Hőmérséklete 6000-10000 K.</a:t>
            </a:r>
          </a:p>
          <a:p>
            <a:pPr marL="342900" lvl="0" indent="-342900" eaLnBrk="1" fontAlgn="base" hangingPunct="1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hu-HU" altLang="hu-HU" sz="2000" kern="0" dirty="0" smtClean="0">
                <a:solidFill>
                  <a:prstClr val="black"/>
                </a:solidFill>
              </a:rPr>
              <a:t>70 </a:t>
            </a:r>
            <a:r>
              <a:rPr lang="hu-HU" altLang="hu-HU" sz="2000" kern="0" dirty="0">
                <a:solidFill>
                  <a:prstClr val="black"/>
                </a:solidFill>
              </a:rPr>
              <a:t>elem egyidejű </a:t>
            </a:r>
            <a:r>
              <a:rPr lang="hu-HU" altLang="hu-HU" sz="2000" kern="0" dirty="0" smtClean="0">
                <a:solidFill>
                  <a:prstClr val="black"/>
                </a:solidFill>
              </a:rPr>
              <a:t>mérése.</a:t>
            </a:r>
            <a:endParaRPr lang="hu-HU" altLang="hu-HU" sz="2000" kern="0" dirty="0">
              <a:solidFill>
                <a:prstClr val="black"/>
              </a:solidFill>
            </a:endParaRPr>
          </a:p>
          <a:p>
            <a:pPr marL="342900" lvl="0" indent="-342900" eaLnBrk="1" fontAlgn="base" hangingPunct="1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hu-HU" altLang="hu-HU" sz="2000" kern="0" dirty="0">
                <a:solidFill>
                  <a:prstClr val="black"/>
                </a:solidFill>
              </a:rPr>
              <a:t>K</a:t>
            </a:r>
            <a:r>
              <a:rPr lang="hu-HU" altLang="hu-HU" sz="2000" kern="0" dirty="0" smtClean="0">
                <a:solidFill>
                  <a:prstClr val="black"/>
                </a:solidFill>
              </a:rPr>
              <a:t>is háttérsugárzás.</a:t>
            </a:r>
            <a:endParaRPr lang="hu-HU" altLang="hu-HU" sz="2000" kern="0" dirty="0">
              <a:solidFill>
                <a:prstClr val="black"/>
              </a:solidFill>
            </a:endParaRPr>
          </a:p>
          <a:p>
            <a:pPr marL="0" marR="0" lvl="0" indent="0" defTabSz="914400" eaLnBrk="1" fontAlgn="base" latinLnBrk="0" hangingPunct="1"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5" t="25248" r="2543" b="13214"/>
          <a:stretch/>
        </p:blipFill>
        <p:spPr bwMode="auto">
          <a:xfrm>
            <a:off x="6500982" y="2742685"/>
            <a:ext cx="2074037" cy="35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" y="2853962"/>
            <a:ext cx="2670229" cy="36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3" y="2515440"/>
            <a:ext cx="2688053" cy="374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33721" y="641444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Argon plazma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09932" y="644522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Plazmaégő 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torch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57" t="19750" r="5017" b="4371"/>
          <a:stretch/>
        </p:blipFill>
        <p:spPr bwMode="auto">
          <a:xfrm>
            <a:off x="2347416" y="1504416"/>
            <a:ext cx="4692734" cy="516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896149" y="944672"/>
            <a:ext cx="5799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Plazma fontosabb zónái és </a:t>
            </a:r>
            <a:r>
              <a:rPr lang="hu-HU" sz="20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hőmérsékleteloszlása</a:t>
            </a:r>
            <a:endParaRPr lang="hu-H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758" y="-7677"/>
            <a:ext cx="8813696" cy="567235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Induktív csatolású plazma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atomemissziós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spektrometria</a:t>
            </a:r>
            <a:r>
              <a:rPr kumimoji="0" lang="hu-HU" altLang="hu-H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(ICP-AES)</a:t>
            </a:r>
            <a:endParaRPr kumimoji="0" lang="en-US" altLang="hu-H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5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_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8"/>
          <a:stretch/>
        </p:blipFill>
        <p:spPr bwMode="auto">
          <a:xfrm>
            <a:off x="543378" y="1012007"/>
            <a:ext cx="3613703" cy="255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8434" r="8836" b="7039"/>
          <a:stretch/>
        </p:blipFill>
        <p:spPr>
          <a:xfrm>
            <a:off x="900753" y="4078173"/>
            <a:ext cx="3024312" cy="24049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4879" r="9794"/>
          <a:stretch/>
        </p:blipFill>
        <p:spPr>
          <a:xfrm>
            <a:off x="5099976" y="4579205"/>
            <a:ext cx="3580006" cy="156459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58" y="-7677"/>
            <a:ext cx="8677224" cy="553587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Induktív csatolású plazma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atomemissziós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spektrometria</a:t>
            </a:r>
            <a:r>
              <a:rPr kumimoji="0" lang="hu-HU" altLang="hu-H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(ICP-AES)</a:t>
            </a:r>
            <a:endParaRPr kumimoji="0" lang="en-US" altLang="hu-H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38658" y="3590107"/>
            <a:ext cx="4027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ertikális elrendezésű </a:t>
            </a:r>
            <a:r>
              <a:rPr lang="hu-HU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torch</a:t>
            </a:r>
            <a:endParaRPr lang="hu-H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10673" y="6461147"/>
            <a:ext cx="2381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generátor</a:t>
            </a:r>
            <a:endParaRPr lang="hu-H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672657" y="3563001"/>
            <a:ext cx="253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 plazma </a:t>
            </a:r>
            <a:endParaRPr lang="hu-H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840664" y="6130917"/>
            <a:ext cx="4195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ényfelbontó egység</a:t>
            </a:r>
            <a:endParaRPr lang="hu-H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/>
          <a:stretch/>
        </p:blipFill>
        <p:spPr bwMode="auto">
          <a:xfrm>
            <a:off x="5227093" y="1012007"/>
            <a:ext cx="338182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61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17237" y="562821"/>
            <a:ext cx="785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Porlasztás: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 vizes oldatának reprodukálható bevitele magas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nedves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aeroszol formájában. 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1" y="1283367"/>
            <a:ext cx="4706208" cy="292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30" y="2744768"/>
            <a:ext cx="4803775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981995" y="420617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Meinhard</a:t>
            </a:r>
            <a:r>
              <a:rPr lang="hu-H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porlasztó</a:t>
            </a: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-1" y="-18473"/>
            <a:ext cx="4067034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kern="0" dirty="0" smtClean="0">
                <a:solidFill>
                  <a:prstClr val="black"/>
                </a:solidFill>
              </a:rPr>
              <a:t>ICP-AES, mintabevitel </a:t>
            </a:r>
            <a:endParaRPr lang="en-US" altLang="hu-HU" sz="2400" b="1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" y="1299715"/>
            <a:ext cx="54435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1" y="-18473"/>
            <a:ext cx="4067034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kern="0" dirty="0" smtClean="0">
                <a:solidFill>
                  <a:prstClr val="black"/>
                </a:solidFill>
              </a:rPr>
              <a:t>ICP-AES, mintabevitel </a:t>
            </a:r>
            <a:endParaRPr lang="en-US" altLang="hu-HU" sz="2400" b="1" kern="0" dirty="0" smtClean="0">
              <a:solidFill>
                <a:prstClr val="black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421077" y="417375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Meinhard</a:t>
            </a:r>
            <a:r>
              <a:rPr lang="hu-H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porlasztó</a:t>
            </a: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P10607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74" y="2027595"/>
            <a:ext cx="2536772" cy="187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6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5281" r="15135" b="8506"/>
          <a:stretch/>
        </p:blipFill>
        <p:spPr bwMode="auto">
          <a:xfrm>
            <a:off x="150121" y="2029950"/>
            <a:ext cx="4694830" cy="311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40" y="2102471"/>
            <a:ext cx="3272143" cy="276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566885" y="1558926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Paschen-runge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polikromátor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93760" y="1557742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Echelle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típusú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polikromátor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58" y="-7677"/>
            <a:ext cx="4487355" cy="553998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ICP-AES,</a:t>
            </a:r>
            <a:r>
              <a:rPr kumimoji="0" lang="hu-HU" altLang="hu-HU" sz="2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fényfelbontás</a:t>
            </a:r>
            <a:endParaRPr kumimoji="0" lang="en-US" altLang="hu-H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9" y="3638848"/>
            <a:ext cx="7826256" cy="311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00256" y="1966688"/>
            <a:ext cx="92094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jel/háttér arány, és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ebből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adódóan a kimutatási határok lényegesen kedvezőbbek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axiális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megfigyelés  esetén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egyrészt az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 analitikai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csatornáján 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belüli  nagyobb  optikai  úthossznak,  másrészt  az  argonplazma  rendkívül 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intenzív,  folytonos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háttérsugárzását adó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plazmaköpeny kizárásának köszönhető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8125" y="77945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Megfigyelés: lehet axiális és radiális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1" y="174239"/>
            <a:ext cx="2555326" cy="169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-7677"/>
            <a:ext cx="2071702" cy="439287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ICP-AES</a:t>
            </a:r>
            <a:endParaRPr kumimoji="0" lang="en-US" altLang="hu-H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9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-24691"/>
            <a:ext cx="4942379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kern="0" smtClean="0">
                <a:solidFill>
                  <a:prstClr val="black"/>
                </a:solidFill>
              </a:rPr>
              <a:t>Atom</a:t>
            </a:r>
            <a:r>
              <a:rPr lang="en-US" altLang="hu-HU" sz="2400" b="1" kern="0" smtClean="0">
                <a:solidFill>
                  <a:prstClr val="black"/>
                </a:solidFill>
              </a:rPr>
              <a:t>spektr</a:t>
            </a:r>
            <a:r>
              <a:rPr lang="hu-HU" altLang="hu-HU" sz="2400" b="1" kern="0" smtClean="0">
                <a:solidFill>
                  <a:prstClr val="black"/>
                </a:solidFill>
              </a:rPr>
              <a:t>metria, módszer elve</a:t>
            </a:r>
            <a:endParaRPr lang="en-US" altLang="hu-HU" sz="2400" b="1" kern="0" dirty="0" smtClean="0">
              <a:solidFill>
                <a:prstClr val="black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2137" y="960696"/>
            <a:ext cx="8407021" cy="34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342900" algn="just" eaLnBrk="1" fontAlgn="base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Atom elektronja magasabb energiájú pályáról visszalép az alappályára, a pályák közötti energiakülönbség megfelel foton energiájának, és adott hullámhosszúságú színképvonal keletkezésével jár. </a:t>
            </a:r>
            <a:endParaRPr lang="hu-HU" altLang="hu-H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ts val="500"/>
              </a:spcAft>
            </a:pPr>
            <a:endParaRPr lang="hu-HU" altLang="hu-H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96" y="2661395"/>
            <a:ext cx="6215412" cy="349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9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5" y="2246504"/>
            <a:ext cx="3247289" cy="39574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783" y="2419265"/>
            <a:ext cx="3070414" cy="368955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695" y="3685134"/>
            <a:ext cx="1585097" cy="59746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0" y="11511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Megfigyelés: az új készülékek egyszerre axiális és radiális megfigyelésre is képesek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758" y="-7677"/>
            <a:ext cx="8984940" cy="439287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Induktív csatolású plazma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atomemissziós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hu-HU" altLang="hu-H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spektrometria</a:t>
            </a:r>
            <a:r>
              <a:rPr kumimoji="0" lang="hu-HU" altLang="hu-H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hu-HU" alt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(ICP-AES)</a:t>
            </a:r>
            <a:endParaRPr kumimoji="0" lang="en-US" altLang="hu-H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58" y="-7677"/>
            <a:ext cx="6943952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Atomemissziós</a:t>
            </a: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hu-HU" altLang="hu-H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spektrometria</a:t>
            </a: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</a:t>
            </a:r>
            <a:r>
              <a:rPr lang="hu-HU" altLang="hu-HU" sz="2400" b="1" kern="0" dirty="0" smtClean="0"/>
              <a:t> detektorok</a:t>
            </a:r>
            <a:endParaRPr kumimoji="0" lang="hu-HU" altLang="hu-H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27030" y="604878"/>
            <a:ext cx="3578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CCD: töltéscsatolt detektor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130"/>
          <a:stretch/>
        </p:blipFill>
        <p:spPr bwMode="auto">
          <a:xfrm>
            <a:off x="2129046" y="1167301"/>
            <a:ext cx="4926096" cy="145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51" y="4492819"/>
            <a:ext cx="33464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953988" y="3804703"/>
            <a:ext cx="3820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PMT: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fotoelektronsokszorozó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1546412"/>
            <a:ext cx="9144000" cy="53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hu-HU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SzPct val="81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legérzékenyebb elemanalitikai technika (10</a:t>
            </a:r>
            <a:r>
              <a:rPr lang="hu-H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10</a:t>
            </a:r>
            <a:r>
              <a:rPr lang="hu-H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g/cm</a:t>
            </a:r>
            <a:r>
              <a:rPr lang="hu-H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buClrTx/>
              <a:buSzPct val="81000"/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kár 5-6 nagyságrendű lineáris tartomány</a:t>
            </a:r>
          </a:p>
          <a:p>
            <a:pPr>
              <a:spcBef>
                <a:spcPts val="0"/>
              </a:spcBef>
              <a:buClrTx/>
              <a:buSzPct val="81000"/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lkalmas izotóp-összetétel meghatározásra</a:t>
            </a:r>
          </a:p>
          <a:p>
            <a:pPr marL="0" indent="0">
              <a:spcBef>
                <a:spcPts val="0"/>
              </a:spcBef>
              <a:buNone/>
            </a:pPr>
            <a:endParaRPr lang="hu-HU" sz="2000" dirty="0" smtClean="0"/>
          </a:p>
          <a:p>
            <a:endParaRPr lang="hu-HU" sz="2000" dirty="0" smtClean="0"/>
          </a:p>
          <a:p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tankonyvtar.hu/hu/tartalom/tamop412A/2011_0025_vegy_4/images/img-06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339" r="3841" b="8164"/>
          <a:stretch/>
        </p:blipFill>
        <p:spPr bwMode="auto">
          <a:xfrm>
            <a:off x="791579" y="1842445"/>
            <a:ext cx="7861111" cy="30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70529" y="580272"/>
            <a:ext cx="60967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elválasztástechnika</a:t>
            </a: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(GC, HPLC, CE, IC)  </a:t>
            </a:r>
            <a:r>
              <a:rPr lang="hu-HU" altLang="hu-H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tömegspektrometria</a:t>
            </a: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ICP-MS</a:t>
            </a:r>
            <a:endParaRPr lang="hu-HU" alt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58" y="-7677"/>
            <a:ext cx="4350878" cy="553998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AES, kapcsolt technikák</a:t>
            </a:r>
          </a:p>
        </p:txBody>
      </p:sp>
      <p:sp>
        <p:nvSpPr>
          <p:cNvPr id="8" name="Téglalap 7"/>
          <p:cNvSpPr/>
          <p:nvPr/>
        </p:nvSpPr>
        <p:spPr>
          <a:xfrm>
            <a:off x="1610460" y="4873331"/>
            <a:ext cx="726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Induktív csatolású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plazma-tömegspektrometria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(ICP-MS)</a:t>
            </a:r>
          </a:p>
          <a:p>
            <a:endParaRPr 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863217"/>
            <a:ext cx="9144000" cy="5257800"/>
          </a:xfrm>
        </p:spPr>
        <p:txBody>
          <a:bodyPr>
            <a:noAutofit/>
          </a:bodyPr>
          <a:lstStyle/>
          <a:p>
            <a:pPr>
              <a:buClrTx/>
              <a:buSzPct val="86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gyors, könnyen automatizálható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multielemes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módszer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lép fel önabszorpció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zéles dinamikus tartomány (a főkomponensek és nyomszennyezők egyszerre vizsgálhatóak)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Ø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tartományba eső kimutatási határ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86000"/>
              <a:buFont typeface="Wingdings" panose="05000000000000000000" pitchFamily="2" charset="2"/>
              <a:buChar char="Ø"/>
            </a:pPr>
            <a:endParaRPr lang="hu-HU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SzPct val="86000"/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De: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Ø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szokásos kialakítású plazmafáklyáknál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5%-os szervesanyag-tartalom tolerálható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1-2%-nál nagyobb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oldottanyag-tartalmú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mintákat csak ritkán tudnak kezelni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Ø"/>
            </a:pP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58" y="-7677"/>
            <a:ext cx="4350878" cy="508601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ICP előnyei</a:t>
            </a:r>
          </a:p>
        </p:txBody>
      </p:sp>
    </p:spTree>
    <p:extLst>
      <p:ext uri="{BB962C8B-B14F-4D97-AF65-F5344CB8AC3E}">
        <p14:creationId xmlns:p14="http://schemas.microsoft.com/office/powerpoint/2010/main" val="9798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2758" y="1052680"/>
            <a:ext cx="9144000" cy="4782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86000"/>
              <a:buFont typeface="Wingdings" panose="05000000000000000000" pitchFamily="2" charset="2"/>
              <a:buChar char="Ø"/>
              <a:defRPr/>
            </a:pPr>
            <a:r>
              <a:rPr lang="hu-HU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 err="1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itrogénnel</a:t>
            </a:r>
            <a:r>
              <a:rPr lang="hu-HU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fenntartott plazma – költséghatékony analízis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Ø"/>
              <a:defRPr/>
            </a:pPr>
            <a:r>
              <a:rPr lang="hu-HU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„csupán” 5000K plazmahőmérséklet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Ø"/>
              <a:defRPr/>
            </a:pPr>
            <a:endParaRPr lang="hu-HU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11" y="2873440"/>
            <a:ext cx="3724571" cy="2506254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758" y="-7677"/>
            <a:ext cx="8984940" cy="439287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hu-HU" sz="2000" b="1" kern="0" dirty="0" err="1">
                <a:solidFill>
                  <a:prstClr val="black"/>
                </a:solidFill>
              </a:rPr>
              <a:t>Mikrohullámú</a:t>
            </a:r>
            <a:r>
              <a:rPr lang="en-US" altLang="hu-HU" sz="2000" b="1" kern="0" dirty="0">
                <a:solidFill>
                  <a:prstClr val="black"/>
                </a:solidFill>
              </a:rPr>
              <a:t> </a:t>
            </a:r>
            <a:r>
              <a:rPr lang="en-US" altLang="hu-HU" sz="2000" b="1" kern="0" dirty="0" err="1">
                <a:solidFill>
                  <a:prstClr val="black"/>
                </a:solidFill>
              </a:rPr>
              <a:t>plazma</a:t>
            </a:r>
            <a:r>
              <a:rPr lang="en-US" altLang="hu-HU" sz="2000" b="1" kern="0" dirty="0">
                <a:solidFill>
                  <a:prstClr val="black"/>
                </a:solidFill>
              </a:rPr>
              <a:t> </a:t>
            </a:r>
            <a:r>
              <a:rPr lang="en-US" altLang="hu-HU" sz="2000" b="1" kern="0" dirty="0" err="1">
                <a:solidFill>
                  <a:prstClr val="black"/>
                </a:solidFill>
              </a:rPr>
              <a:t>atomemissziós</a:t>
            </a:r>
            <a:r>
              <a:rPr lang="en-US" altLang="hu-HU" sz="2000" b="1" kern="0" dirty="0">
                <a:solidFill>
                  <a:prstClr val="black"/>
                </a:solidFill>
              </a:rPr>
              <a:t> </a:t>
            </a:r>
            <a:r>
              <a:rPr lang="en-US" altLang="hu-HU" sz="2000" b="1" kern="0" dirty="0" err="1">
                <a:solidFill>
                  <a:prstClr val="black"/>
                </a:solidFill>
              </a:rPr>
              <a:t>spektrometria</a:t>
            </a:r>
            <a:r>
              <a:rPr lang="en-US" altLang="hu-HU" sz="2000" b="1" kern="0" dirty="0">
                <a:solidFill>
                  <a:prstClr val="black"/>
                </a:solidFill>
              </a:rPr>
              <a:t> (MP-AES/MIP-AES)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88" y="2916252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2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:\Users\Sándor\Desktop\Kép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34" y="1924335"/>
            <a:ext cx="6664806" cy="45924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églalap 8"/>
          <p:cNvSpPr/>
          <p:nvPr/>
        </p:nvSpPr>
        <p:spPr>
          <a:xfrm>
            <a:off x="2758" y="1076543"/>
            <a:ext cx="9009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tárgyalt módszerek elhelyezkedése az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atomspektrometriás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technikák között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58" y="-7677"/>
            <a:ext cx="5729302" cy="553998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400" b="1" kern="0" dirty="0">
                <a:solidFill>
                  <a:prstClr val="black"/>
                </a:solidFill>
              </a:rPr>
              <a:t>A</a:t>
            </a:r>
            <a:r>
              <a:rPr kumimoji="0" lang="hu-HU" altLang="hu-HU" sz="24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tomspektrometriás</a:t>
            </a:r>
            <a:r>
              <a:rPr kumimoji="0" lang="hu-HU" altLang="hu-HU" sz="2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technikák</a:t>
            </a:r>
            <a:endParaRPr kumimoji="0" lang="hu-HU" altLang="hu-H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28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/>
          <p:cNvSpPr txBox="1">
            <a:spLocks/>
          </p:cNvSpPr>
          <p:nvPr/>
        </p:nvSpPr>
        <p:spPr>
          <a:xfrm>
            <a:off x="383520" y="2241646"/>
            <a:ext cx="8596711" cy="452628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000"/>
              </a:spcAft>
              <a:buClrTx/>
              <a:buSzPct val="85000"/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környezeti </a:t>
            </a:r>
            <a:r>
              <a:rPr lang="hu-HU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minták, vízminták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talajok, üledékek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lang="hu-HU" sz="2000" noProof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gyógyszerek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élelmiszerek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Testfolyadékok, szövetek, biológiai anyagok,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kőzetek, nyersolaj és olajtermékek, fémek, kohászati anyagok, építőipari anyagok, üveg, kerámia,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műanyagok,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klinikai minták,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vegyszerek, ipari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minták,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bűnügyi minták,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régészeti anyagok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758" y="-7677"/>
            <a:ext cx="3586603" cy="553998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Alkalmazási terület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33632" y="658964"/>
            <a:ext cx="8646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6000"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Elemanalitikai módszer</a:t>
            </a:r>
          </a:p>
          <a:p>
            <a:pPr marL="342900" indent="-342900">
              <a:buSzPct val="86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elem</a:t>
            </a:r>
          </a:p>
          <a:p>
            <a:pPr marL="342900" indent="-342900">
              <a:buSzPct val="86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fémek</a:t>
            </a:r>
          </a:p>
          <a:p>
            <a:pPr marL="342900" indent="-342900">
              <a:buSzPct val="86000"/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nem-fémek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(nemesgázok, hidrogén, halogének, oxigén, nitrogén)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15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0" y="931448"/>
            <a:ext cx="9144000" cy="4526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elemnek, nyomelemnek a mintában ne csak az összes koncentrációját határozzuk meg, hanem </a:t>
            </a: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különböző vegyérték- és kötésállapotú kémiai formái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 külön-külön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is.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65" y="2939603"/>
            <a:ext cx="7584667" cy="333991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34674" y="2426658"/>
            <a:ext cx="7274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 err="1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speciációs</a:t>
            </a:r>
            <a:r>
              <a:rPr lang="hu-HU" b="1" dirty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analitikában leggyakrabban vizsgált elemek köre 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58" y="-7677"/>
            <a:ext cx="6984896" cy="553998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Alkalmazási terület, </a:t>
            </a:r>
            <a:r>
              <a:rPr kumimoji="0" lang="hu-HU" alt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elemspeciációs</a:t>
            </a: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analitika</a:t>
            </a:r>
          </a:p>
        </p:txBody>
      </p:sp>
    </p:spTree>
    <p:extLst>
      <p:ext uri="{BB962C8B-B14F-4D97-AF65-F5344CB8AC3E}">
        <p14:creationId xmlns:p14="http://schemas.microsoft.com/office/powerpoint/2010/main" val="878796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58" y="1011092"/>
            <a:ext cx="9141242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Specieszek</a:t>
            </a:r>
            <a:r>
              <a:rPr lang="hu-HU" alt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izotópok (pl. </a:t>
            </a:r>
            <a:r>
              <a:rPr lang="hu-HU" altLang="hu-HU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Pb, </a:t>
            </a:r>
            <a:r>
              <a:rPr lang="hu-HU" altLang="hu-HU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Pb, </a:t>
            </a:r>
            <a:r>
              <a:rPr lang="hu-HU" altLang="hu-HU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Pb, </a:t>
            </a:r>
            <a:r>
              <a:rPr lang="hu-HU" altLang="hu-HU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Pb)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oxidációs állapotú formák (pl. </a:t>
            </a:r>
            <a:r>
              <a:rPr lang="hu-HU" alt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</a:t>
            </a:r>
            <a:r>
              <a:rPr lang="hu-HU" alt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</a:t>
            </a: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altLang="hu-H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</a:t>
            </a:r>
            <a:r>
              <a:rPr lang="hu-HU" altLang="hu-H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-As</a:t>
            </a:r>
            <a:r>
              <a:rPr lang="hu-HU" alt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(V))</a:t>
            </a:r>
            <a:endParaRPr lang="hu-HU" alt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szervetlen vegyületek, komplexek (pl. Ni</a:t>
            </a:r>
            <a:r>
              <a:rPr lang="hu-HU" altLang="hu-HU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altLang="hu-HU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NiO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Ni, NiSO</a:t>
            </a:r>
            <a:r>
              <a:rPr lang="hu-HU" altLang="hu-HU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NiCl</a:t>
            </a:r>
            <a:r>
              <a:rPr lang="hu-HU" altLang="hu-HU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stb.)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fémorganikus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vegyületek (pl. CH</a:t>
            </a:r>
            <a:r>
              <a:rPr lang="hu-HU" altLang="hu-HU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hu-HU" altLang="hu-HU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(CH</a:t>
            </a:r>
            <a:r>
              <a:rPr lang="hu-HU" altLang="hu-HU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altLang="hu-HU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Hg)</a:t>
            </a:r>
          </a:p>
          <a:p>
            <a:pPr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fémek komplexei makromolekulákkal (pl. </a:t>
            </a:r>
            <a:r>
              <a:rPr lang="hu-HU" alt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huminsavakkal</a:t>
            </a:r>
            <a:r>
              <a:rPr lang="hu-HU" alt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szérumfehérjékkel)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758" y="-7677"/>
            <a:ext cx="6984896" cy="553998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Alkalmazási terület, </a:t>
            </a:r>
            <a:r>
              <a:rPr kumimoji="0" lang="hu-HU" alt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elemspeciációs</a:t>
            </a:r>
            <a:r>
              <a:rPr kumimoji="0" lang="hu-HU" alt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analitika</a:t>
            </a:r>
          </a:p>
        </p:txBody>
      </p:sp>
    </p:spTree>
    <p:extLst>
      <p:ext uri="{BB962C8B-B14F-4D97-AF65-F5344CB8AC3E}">
        <p14:creationId xmlns:p14="http://schemas.microsoft.com/office/powerpoint/2010/main" val="32139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-1" y="1081576"/>
            <a:ext cx="9143999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Tx/>
              <a:buSzPct val="82000"/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70-80 elem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minőségi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nagy érzékenységű, 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mennyiségi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meghatározására szolgáló módszercsalád</a:t>
            </a:r>
          </a:p>
          <a:p>
            <a:pPr algn="just">
              <a:spcBef>
                <a:spcPts val="0"/>
              </a:spcBef>
              <a:buClrTx/>
              <a:buSzPct val="82000"/>
              <a:buFont typeface="Wingdings" panose="05000000000000000000" pitchFamily="2" charset="2"/>
              <a:buChar char="Ø"/>
            </a:pP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82000"/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 jellemző: a mintában jelenlévő vizsgálni kívánt elemeket </a:t>
            </a:r>
            <a:r>
              <a:rPr lang="hu-HU" sz="2400" b="1" dirty="0" smtClean="0">
                <a:solidFill>
                  <a:srgbClr val="DD80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 atomokká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alakítjuk</a:t>
            </a:r>
          </a:p>
          <a:p>
            <a:pPr algn="just">
              <a:buClrTx/>
              <a:buSzPct val="82000"/>
              <a:buFont typeface="Wingdings" panose="05000000000000000000" pitchFamily="2" charset="2"/>
              <a:buChar char="Ø"/>
            </a:pP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SzPct val="82000"/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aszerint, hogy a szabad atomok minőségéről hogyan szerzünk információt beszélünk:</a:t>
            </a:r>
          </a:p>
          <a:p>
            <a:pPr algn="just">
              <a:buClrTx/>
              <a:buSzPct val="82000"/>
              <a:buFont typeface="Wingdings" panose="05000000000000000000" pitchFamily="2" charset="2"/>
              <a:buChar char="Ø"/>
            </a:pPr>
            <a:endParaRPr lang="hu-HU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1062" indent="-342900" algn="just">
              <a:buClrTx/>
              <a:buSzPct val="82000"/>
              <a:buFont typeface="Wingdings" panose="05000000000000000000" pitchFamily="2" charset="2"/>
              <a:buChar char="Ø"/>
            </a:pPr>
            <a:r>
              <a:rPr lang="hu-HU" sz="2400" b="1" dirty="0" err="1" smtClean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atomemissziós</a:t>
            </a:r>
            <a:r>
              <a:rPr lang="hu-HU" sz="2400" b="1" dirty="0" smtClean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(AES)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881062" indent="-342900" algn="just">
              <a:buClrTx/>
              <a:buSzPct val="82000"/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atomabszorpciós (AAS) 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</a:p>
          <a:p>
            <a:pPr marL="881062" indent="-342900" algn="just">
              <a:buClrTx/>
              <a:buSzPct val="82000"/>
              <a:buFont typeface="Wingdings" panose="05000000000000000000" pitchFamily="2" charset="2"/>
              <a:buChar char="Ø"/>
            </a:pPr>
            <a:r>
              <a:rPr lang="hu-HU" sz="2400" b="1" dirty="0" err="1" smtClean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atomfluoreszcens</a:t>
            </a:r>
            <a:r>
              <a:rPr lang="hu-HU" sz="2400" b="1" dirty="0" smtClean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(AFS) 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módszerekről.</a:t>
            </a:r>
          </a:p>
          <a:p>
            <a:pPr algn="just">
              <a:buClrTx/>
              <a:buSzPct val="82000"/>
              <a:buFont typeface="Wingdings" panose="05000000000000000000" pitchFamily="2" charset="2"/>
              <a:buChar char="Ø"/>
            </a:pP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24691"/>
            <a:ext cx="4958409" cy="553998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kern="0" dirty="0" smtClean="0">
                <a:solidFill>
                  <a:prstClr val="black"/>
                </a:solidFill>
              </a:rPr>
              <a:t>Atom</a:t>
            </a:r>
            <a:r>
              <a:rPr lang="en-US" altLang="hu-HU" sz="2400" b="1" kern="0" dirty="0" err="1" smtClean="0">
                <a:solidFill>
                  <a:prstClr val="black"/>
                </a:solidFill>
              </a:rPr>
              <a:t>spektr</a:t>
            </a:r>
            <a:r>
              <a:rPr lang="hu-HU" altLang="hu-HU" sz="2400" b="1" kern="0" dirty="0" err="1" smtClean="0">
                <a:solidFill>
                  <a:prstClr val="black"/>
                </a:solidFill>
              </a:rPr>
              <a:t>ometriai</a:t>
            </a:r>
            <a:r>
              <a:rPr lang="hu-HU" altLang="hu-HU" sz="2400" b="1" kern="0" dirty="0" smtClean="0">
                <a:solidFill>
                  <a:prstClr val="black"/>
                </a:solidFill>
              </a:rPr>
              <a:t>  módszerek</a:t>
            </a:r>
            <a:endParaRPr lang="en-US" altLang="hu-HU" sz="2400" b="1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" y="0"/>
            <a:ext cx="3070746" cy="508601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kern="0" smtClean="0">
                <a:solidFill>
                  <a:prstClr val="black"/>
                </a:solidFill>
              </a:rPr>
              <a:t>Atomemisszió</a:t>
            </a:r>
            <a:endParaRPr lang="en-US" altLang="hu-HU" sz="2400" b="1" kern="0" dirty="0" smtClean="0">
              <a:solidFill>
                <a:prstClr val="black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737" y="941262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DD8047">
                  <a:lumMod val="75000"/>
                </a:srgbClr>
              </a:buClr>
              <a:buSzPct val="60000"/>
            </a:pPr>
            <a:r>
              <a:rPr lang="hu-H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ermikus </a:t>
            </a:r>
            <a:r>
              <a:rPr lang="hu-H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elektromos energia segítségével a vizsgált elem </a:t>
            </a:r>
            <a:r>
              <a:rPr lang="hu-HU" sz="2200" b="1" dirty="0">
                <a:solidFill>
                  <a:srgbClr val="DD80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gerjesztett atomjait </a:t>
            </a:r>
            <a:r>
              <a:rPr lang="hu-H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(gerjesztet ionjait) állítjuk </a:t>
            </a:r>
            <a:r>
              <a:rPr lang="hu-H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elő.</a:t>
            </a:r>
          </a:p>
          <a:p>
            <a:pPr algn="ctr">
              <a:buClr>
                <a:srgbClr val="DD8047">
                  <a:lumMod val="75000"/>
                </a:srgbClr>
              </a:buClr>
              <a:buSzPct val="60000"/>
            </a:pPr>
            <a:endParaRPr lang="hu-H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DD8047">
                  <a:lumMod val="75000"/>
                </a:srgbClr>
              </a:buClr>
              <a:buSzPct val="60000"/>
            </a:pPr>
            <a:r>
              <a:rPr lang="hu-H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KISUGÁRZOTT FÉNY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720914" y="2431272"/>
            <a:ext cx="7714377" cy="1081627"/>
            <a:chOff x="666322" y="3140968"/>
            <a:chExt cx="7714377" cy="1081627"/>
          </a:xfrm>
        </p:grpSpPr>
        <p:cxnSp>
          <p:nvCxnSpPr>
            <p:cNvPr id="5" name="Egyenes összekötő nyíllal 4"/>
            <p:cNvCxnSpPr/>
            <p:nvPr/>
          </p:nvCxnSpPr>
          <p:spPr>
            <a:xfrm flipH="1">
              <a:off x="3275856" y="3140968"/>
              <a:ext cx="792088" cy="358064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zövegdoboz 5"/>
            <p:cNvSpPr txBox="1"/>
            <p:nvPr/>
          </p:nvSpPr>
          <p:spPr>
            <a:xfrm>
              <a:off x="666322" y="3499032"/>
              <a:ext cx="29065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hullámhossz</a:t>
              </a:r>
            </a:p>
            <a:p>
              <a:r>
                <a:rPr lang="hu-H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minőségi meghatározás</a:t>
              </a:r>
              <a:endPara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>
              <a:off x="5022931" y="3146629"/>
              <a:ext cx="701197" cy="354379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zövegdoboz 7"/>
            <p:cNvSpPr txBox="1"/>
            <p:nvPr/>
          </p:nvSpPr>
          <p:spPr>
            <a:xfrm>
              <a:off x="5203226" y="3514709"/>
              <a:ext cx="31774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hu-HU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elatív intenzitás</a:t>
              </a:r>
            </a:p>
            <a:p>
              <a:pPr algn="ctr"/>
              <a:r>
                <a:rPr lang="hu-HU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mennyiségi meghatározás</a:t>
              </a:r>
              <a:endPara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3"/>
          <p:cNvSpPr txBox="1">
            <a:spLocks/>
          </p:cNvSpPr>
          <p:nvPr/>
        </p:nvSpPr>
        <p:spPr>
          <a:xfrm>
            <a:off x="356064" y="4352728"/>
            <a:ext cx="9144000" cy="893297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D8047"/>
              </a:buClr>
              <a:buFont typeface="Wingdings"/>
              <a:buNone/>
            </a:pPr>
            <a:r>
              <a:rPr lang="hu-HU" b="1" smtClean="0">
                <a:solidFill>
                  <a:srgbClr val="DD80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Scheibe-Lomakin</a:t>
            </a:r>
            <a:r>
              <a:rPr lang="hu-HU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smtClean="0">
                <a:solidFill>
                  <a:srgbClr val="DD80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egyenlet:</a:t>
            </a: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5432371" y="4386149"/>
                <a:ext cx="19207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3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hu-HU" sz="3200" i="1" baseline="-25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</a:t>
                </a:r>
                <a14:m>
                  <m:oMath xmlns:m="http://schemas.openxmlformats.org/officeDocument/2006/math">
                    <m:r>
                      <a:rPr lang="hu-HU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hu-HU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hu-HU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hu-HU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u-HU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hu-HU" sz="3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71" y="4386149"/>
                <a:ext cx="1920719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12698" t="-26250" b="-5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églalap 10"/>
          <p:cNvSpPr/>
          <p:nvPr/>
        </p:nvSpPr>
        <p:spPr>
          <a:xfrm>
            <a:off x="4736" y="538541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 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állandó, 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pedig anyagszerkezeti tényező, amelynek az értéke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 esik. Oldatok elemzése esetén az n értéke 1 körül van, azaz az elem által adott hullámhosszúságú fény relatív intenzitása 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egyenesen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arányos az elem koncentrációjával.</a:t>
            </a:r>
          </a:p>
        </p:txBody>
      </p:sp>
    </p:spTree>
    <p:extLst>
      <p:ext uri="{BB962C8B-B14F-4D97-AF65-F5344CB8AC3E}">
        <p14:creationId xmlns:p14="http://schemas.microsoft.com/office/powerpoint/2010/main" val="34443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-24691"/>
            <a:ext cx="5129930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kern="0" dirty="0" smtClean="0">
                <a:solidFill>
                  <a:prstClr val="black"/>
                </a:solidFill>
              </a:rPr>
              <a:t>Atom</a:t>
            </a:r>
            <a:r>
              <a:rPr lang="en-US" altLang="hu-HU" sz="2400" b="1" kern="0" err="1" smtClean="0">
                <a:solidFill>
                  <a:prstClr val="black"/>
                </a:solidFill>
              </a:rPr>
              <a:t>spektr</a:t>
            </a:r>
            <a:r>
              <a:rPr lang="hu-HU" altLang="hu-HU" sz="2400" b="1" kern="0" smtClean="0">
                <a:solidFill>
                  <a:prstClr val="black"/>
                </a:solidFill>
              </a:rPr>
              <a:t>ometria, módszer elve</a:t>
            </a:r>
            <a:endParaRPr lang="en-US" altLang="hu-HU" sz="2400" b="1" kern="0" dirty="0" smtClean="0">
              <a:solidFill>
                <a:prstClr val="black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0381" y="3202026"/>
            <a:ext cx="8761862" cy="345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hu-H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Atomspektrum</a:t>
            </a: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fény intenzitása a hullámhossz függvényében</a:t>
            </a: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Atomok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gerjesztésével nagyszámú színképvonalat tartalmazó spektrumot kapunk.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alt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alapjelenség hasonló a </a:t>
            </a:r>
            <a:r>
              <a:rPr lang="hu-HU" altLang="hu-H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molekulaspektrometrlához</a:t>
            </a: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az atomok esetében nincsenek rezgési, forgási energia átmenetek, csak az elektronok gerjesztődhetnek, ezért a spektrum vonalas (nem sávos).</a:t>
            </a:r>
          </a:p>
          <a:p>
            <a:pPr>
              <a:spcAft>
                <a:spcPts val="500"/>
              </a:spcAft>
            </a:pPr>
            <a:r>
              <a:rPr lang="hu-H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Kvalitatív </a:t>
            </a: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elemzés: 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hullámhosszaknál jelenik meg a színképvonal </a:t>
            </a:r>
            <a:b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 tengely), anyagra jellemző színű, számú színképvonalakból áll a spektrum. </a:t>
            </a:r>
          </a:p>
          <a:p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Kvantitatív elemzés: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színképvonal intenzitása (y tengely).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4763079" y="604134"/>
            <a:ext cx="3105822" cy="2371077"/>
            <a:chOff x="4763079" y="604134"/>
            <a:chExt cx="3105822" cy="237107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4376"/>
            <a:stretch/>
          </p:blipFill>
          <p:spPr bwMode="auto">
            <a:xfrm>
              <a:off x="4763079" y="604134"/>
              <a:ext cx="3105822" cy="2371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Szövegdoboz 4"/>
            <p:cNvSpPr txBox="1"/>
            <p:nvPr/>
          </p:nvSpPr>
          <p:spPr>
            <a:xfrm>
              <a:off x="7549537" y="2578583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hu-HU" dirty="0"/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1064525" y="582101"/>
            <a:ext cx="2756849" cy="2634820"/>
            <a:chOff x="1064525" y="582101"/>
            <a:chExt cx="2756849" cy="263482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0319"/>
            <a:stretch/>
          </p:blipFill>
          <p:spPr bwMode="auto">
            <a:xfrm>
              <a:off x="1064525" y="582101"/>
              <a:ext cx="2756849" cy="2634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Szövegdoboz 7"/>
            <p:cNvSpPr txBox="1"/>
            <p:nvPr/>
          </p:nvSpPr>
          <p:spPr>
            <a:xfrm>
              <a:off x="3406984" y="232710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3694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93725"/>
            <a:ext cx="7553325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183090" y="6386016"/>
            <a:ext cx="700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hélium emissziós színképe látható és ultraibolya tartományban</a:t>
            </a:r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155"/>
            <a:ext cx="456567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Atomemissziós</a:t>
            </a:r>
            <a:r>
              <a:rPr lang="hu-H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spektrometria</a:t>
            </a:r>
            <a:endParaRPr lang="hu-H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6782937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kern="0" dirty="0" err="1" smtClean="0">
                <a:solidFill>
                  <a:prstClr val="black"/>
                </a:solidFill>
              </a:rPr>
              <a:t>Atomspektrometriai</a:t>
            </a:r>
            <a:r>
              <a:rPr lang="hu-HU" altLang="hu-HU" sz="2400" b="1" kern="0" dirty="0" smtClean="0">
                <a:solidFill>
                  <a:prstClr val="black"/>
                </a:solidFill>
              </a:rPr>
              <a:t> módszerek felosztása</a:t>
            </a:r>
            <a:endParaRPr lang="en-US" altLang="hu-HU" sz="2400" b="1" kern="0" dirty="0" smtClean="0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82871" y="2868870"/>
            <a:ext cx="3365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Alapállapotú atomokat használ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656106" y="1317771"/>
            <a:ext cx="3365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Gerjesztett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atomokat használ</a:t>
            </a: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" r="5118"/>
          <a:stretch/>
        </p:blipFill>
        <p:spPr bwMode="auto">
          <a:xfrm>
            <a:off x="232009" y="748825"/>
            <a:ext cx="6414449" cy="52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0" y="3565726"/>
            <a:ext cx="7653568" cy="261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/>
          <a:stretch/>
        </p:blipFill>
        <p:spPr bwMode="auto">
          <a:xfrm>
            <a:off x="1078172" y="864606"/>
            <a:ext cx="7069540" cy="303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0" y="155"/>
            <a:ext cx="7524817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Atomemissziós</a:t>
            </a:r>
            <a:r>
              <a:rPr lang="hu-H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spektrometria</a:t>
            </a:r>
            <a:r>
              <a:rPr lang="hu-H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készülék felépítése</a:t>
            </a:r>
            <a:endParaRPr lang="hu-H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155"/>
            <a:ext cx="6431569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Atomemissziós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spektrometriás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módszerek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4178" y="757880"/>
            <a:ext cx="7917943" cy="522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izsgálandó mintát gerjesztett atomokká alakítják, és mérik az adott kémiai elemre jellemző hullámhosszúságú emittált elektromágneses sugárzás  relatív intenzitását. </a:t>
            </a:r>
          </a:p>
          <a:p>
            <a:pPr algn="just">
              <a:spcAft>
                <a:spcPts val="1000"/>
              </a:spcAft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Alapvető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különbség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az atomabszorpciós technikákkal szemben, hogy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nincs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külső sugárforrás. </a:t>
            </a:r>
          </a:p>
          <a:p>
            <a:pPr algn="just">
              <a:spcAft>
                <a:spcPts val="1000"/>
              </a:spcAft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500"/>
              </a:spcAft>
            </a:pP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gerjesztő forrás alapján osztályozható:</a:t>
            </a:r>
          </a:p>
          <a:p>
            <a:pPr marL="800100" lvl="1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gerjesztés történhet 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lánggal (FES)</a:t>
            </a:r>
          </a:p>
          <a:p>
            <a:pPr marL="800100" lvl="1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elektromos ívvel (AES)</a:t>
            </a:r>
          </a:p>
          <a:p>
            <a:pPr marL="800100" lvl="1" indent="-342900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plazmával (ICP)</a:t>
            </a:r>
          </a:p>
        </p:txBody>
      </p:sp>
    </p:spTree>
    <p:extLst>
      <p:ext uri="{BB962C8B-B14F-4D97-AF65-F5344CB8AC3E}">
        <p14:creationId xmlns:p14="http://schemas.microsoft.com/office/powerpoint/2010/main" val="28482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F7915"/>
      </a:hlink>
      <a:folHlink>
        <a:srgbClr val="99660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1706</Words>
  <Application>Microsoft Office PowerPoint</Application>
  <PresentationFormat>Diavetítés a képernyőre (4:3 oldalarány)</PresentationFormat>
  <Paragraphs>203</Paragraphs>
  <Slides>28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7</vt:i4>
      </vt:variant>
      <vt:variant>
        <vt:lpstr>Diacímek</vt:lpstr>
      </vt:variant>
      <vt:variant>
        <vt:i4>28</vt:i4>
      </vt:variant>
    </vt:vector>
  </HeadingPairs>
  <TitlesOfParts>
    <vt:vector size="35" baseType="lpstr">
      <vt:lpstr>Office-téma</vt:lpstr>
      <vt:lpstr>1_Medián</vt:lpstr>
      <vt:lpstr>1_Office-téma</vt:lpstr>
      <vt:lpstr>2_Office-téma</vt:lpstr>
      <vt:lpstr>3_Office-téma</vt:lpstr>
      <vt:lpstr>4_Office-téma</vt:lpstr>
      <vt:lpstr>5_Office-téma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hallgato</dc:creator>
  <cp:lastModifiedBy>Gaspar Family</cp:lastModifiedBy>
  <cp:revision>349</cp:revision>
  <cp:lastPrinted>2016-04-11T06:53:58Z</cp:lastPrinted>
  <dcterms:created xsi:type="dcterms:W3CDTF">2016-01-11T10:28:28Z</dcterms:created>
  <dcterms:modified xsi:type="dcterms:W3CDTF">2020-03-17T15:52:44Z</dcterms:modified>
</cp:coreProperties>
</file>