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80" r:id="rId2"/>
    <p:sldId id="257" r:id="rId3"/>
    <p:sldId id="281" r:id="rId4"/>
    <p:sldId id="284" r:id="rId5"/>
    <p:sldId id="258" r:id="rId6"/>
    <p:sldId id="259" r:id="rId7"/>
    <p:sldId id="261" r:id="rId8"/>
    <p:sldId id="286" r:id="rId9"/>
    <p:sldId id="260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85" r:id="rId20"/>
    <p:sldId id="271" r:id="rId21"/>
    <p:sldId id="283" r:id="rId22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46777" autoAdjust="0"/>
  </p:normalViewPr>
  <p:slideViewPr>
    <p:cSldViewPr snapToGrid="0">
      <p:cViewPr varScale="1">
        <p:scale>
          <a:sx n="35" d="100"/>
          <a:sy n="35" d="100"/>
        </p:scale>
        <p:origin x="-216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DAB8C6-99F1-46E8-A98C-27BC7C15BE32}" type="datetimeFigureOut">
              <a:rPr lang="hu-HU" smtClean="0"/>
              <a:t>2020.03.18.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01FEF-E795-4A74-A5E0-3E8757CD1E2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03083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>
                <a:effectLst/>
                <a:latin typeface="Times New Roman"/>
              </a:rPr>
              <a:t>A spektroszkópia és azon belül a spektrofotometria az egyik legelterjedtebb anyagvizsgálati módszer. Elterjedtségét elsősorban a viszonylag egyszerű</a:t>
            </a:r>
            <a:r>
              <a:rPr lang="hu-HU" baseline="0" dirty="0" smtClean="0">
                <a:effectLst/>
                <a:latin typeface="Times New Roman"/>
              </a:rPr>
              <a:t> </a:t>
            </a:r>
            <a:r>
              <a:rPr lang="hu-HU" dirty="0" smtClean="0">
                <a:effectLst/>
                <a:latin typeface="Times New Roman"/>
              </a:rPr>
              <a:t>és könnyen hozzáférhető műszerezettségének köszönheti, hiszen napjainkban már alig képzelhető</a:t>
            </a:r>
            <a:r>
              <a:rPr lang="hu-HU" baseline="0" dirty="0" smtClean="0">
                <a:effectLst/>
                <a:latin typeface="Times New Roman"/>
              </a:rPr>
              <a:t> </a:t>
            </a:r>
            <a:r>
              <a:rPr lang="hu-HU" dirty="0" smtClean="0">
                <a:effectLst/>
                <a:latin typeface="Times New Roman"/>
              </a:rPr>
              <a:t>el olyan laboratórium ahol ne lenne legalább egyszerűbb spektrofotométer.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01FEF-E795-4A74-A5E0-3E8757CD1E23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909578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>
                <a:effectLst/>
                <a:latin typeface="Arial"/>
              </a:rPr>
              <a:t>A sugárforrás a látható fény tartományában wolfram lámpa, az UV tartományban általában hidrogén </a:t>
            </a:r>
          </a:p>
          <a:p>
            <a:r>
              <a:rPr lang="hu-HU" dirty="0" smtClean="0">
                <a:effectLst/>
                <a:latin typeface="Arial"/>
              </a:rPr>
              <a:t>(újabban deutérium) lámpa.</a:t>
            </a:r>
            <a:r>
              <a:rPr lang="hu-HU" baseline="0" dirty="0" smtClean="0">
                <a:effectLst/>
                <a:latin typeface="Arial"/>
              </a:rPr>
              <a:t> </a:t>
            </a:r>
            <a:r>
              <a:rPr lang="hu-HU" dirty="0" smtClean="0">
                <a:effectLst/>
                <a:latin typeface="Arial"/>
              </a:rPr>
              <a:t>Nagyon fontos a fűtőáram feszültségének stabilitása, különösen az egysugaras készülékeknél.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01FEF-E795-4A74-A5E0-3E8757CD1E23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5462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>
                <a:effectLst/>
                <a:latin typeface="Arial"/>
              </a:rPr>
              <a:t>A monokromátor a fényforrás összetett fényének felbontására ill. a kívánt hullámhosszúságú (közel) </a:t>
            </a:r>
          </a:p>
          <a:p>
            <a:r>
              <a:rPr lang="hu-HU" dirty="0" smtClean="0">
                <a:effectLst/>
                <a:latin typeface="Arial"/>
              </a:rPr>
              <a:t>monokromatikus fény kiválasztására szolgál. A prizmás készülékek a fénytörés hullámhosszfüggésén (a prizma a fehér fényt elemeire bontja, a prizma kismértékű forgatásával elérhetjük, hogy a kívánt hullámhosszúságú fény jusson ki a kilépő résen), míg a rácsos monokromátorok diffrakció ill. interferencia jelenségén alapulnak. Az optikai rácsról visszaverődő fénysugarak interferenciájának következtében minden hullámhosszra más</a:t>
            </a:r>
            <a:r>
              <a:rPr lang="hu-HU" baseline="0" dirty="0" smtClean="0">
                <a:effectLst/>
                <a:latin typeface="Arial"/>
              </a:rPr>
              <a:t> </a:t>
            </a:r>
            <a:r>
              <a:rPr lang="hu-HU" dirty="0" smtClean="0">
                <a:effectLst/>
                <a:latin typeface="Arial"/>
              </a:rPr>
              <a:t>szögben lesz erősítés, így a prizmához hasonló színfelbontást kapunk. A különbség annyi, hogy a ráccsal előállított spektrum egyenletes lépésközű, </a:t>
            </a:r>
          </a:p>
          <a:p>
            <a:r>
              <a:rPr lang="hu-HU" dirty="0" smtClean="0">
                <a:effectLst/>
                <a:latin typeface="Arial"/>
              </a:rPr>
              <a:t>míg a prizmánál a felbontás a kék tartomány felé nagyobb, a vörös felé kisebb. A kiválasztott hullámhosszúságú fényt itt is a rács elfordításával juttathatjuk a kilépő résre (pl. egészen jó optikai rács a CD vagy DVD felülete). A prizmás készülékek általában fényerősek, de hátrányuk, hogy a </a:t>
            </a:r>
          </a:p>
          <a:p>
            <a:r>
              <a:rPr lang="hu-HU" dirty="0" smtClean="0">
                <a:effectLst/>
                <a:latin typeface="Arial"/>
              </a:rPr>
              <a:t>különböző hullámhossztartományokban a felbontóképességük nem azonos, így a mai modern készülékekben már ritkán használják. Monokromatikus fény előállítására interferenciaszűrő is </a:t>
            </a:r>
          </a:p>
          <a:p>
            <a:r>
              <a:rPr lang="hu-HU" dirty="0" smtClean="0">
                <a:effectLst/>
                <a:latin typeface="Arial"/>
              </a:rPr>
              <a:t>használható. Az ilyen szűrő lehet pl. üvegre párologtatott vékony dielektrikumréteg-rendszer, amelyen a rétegvastagságtól függő interferencia következtében szűk hullámhossztartományra van áteresztés a többi visszaverődik.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01FEF-E795-4A74-A5E0-3E8757CD1E23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109172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Mintatérként különböző hosszúságú (0,1 –10 cm) és kialakítású üveg, kvarc, ritkábban műanyag </a:t>
            </a:r>
            <a:r>
              <a:rPr kumimoji="0" lang="hu-H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küvettákat</a:t>
            </a:r>
            <a:r>
              <a:rPr kumimoji="0" 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használnak. Érdemes megjegyezni, hogy némely műanyagból készült </a:t>
            </a:r>
            <a:r>
              <a:rPr kumimoji="0" lang="hu-H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küvetta</a:t>
            </a:r>
            <a:r>
              <a:rPr kumimoji="0" 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egész jó optikai tulajdonságokkal rendelkezik (pl. áteresztés) így alkalmas a közeli UV-tartományban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spektrofotmetriás</a:t>
            </a:r>
            <a:r>
              <a:rPr kumimoji="0" 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mérések kivitelezésére (1. ábra) mindemellett az ilyen </a:t>
            </a:r>
            <a:r>
              <a:rPr kumimoji="0" lang="hu-H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küvetták</a:t>
            </a:r>
            <a:r>
              <a:rPr kumimoji="0" 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ára több nagyságrendekkel lehet olcsóbb (pl. egy jó minőségű kvarc </a:t>
            </a:r>
            <a:r>
              <a:rPr kumimoji="0" lang="hu-H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küvetta</a:t>
            </a:r>
            <a:r>
              <a:rPr kumimoji="0" 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ára 25.000 –35.000 forint körül van, de 100 darab műanyag </a:t>
            </a:r>
            <a:r>
              <a:rPr kumimoji="0" lang="hu-H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küvetta</a:t>
            </a:r>
            <a:r>
              <a:rPr kumimoji="0" 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ara mindössze csak 1800 –2500 forint). Lényeges, hogy 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küvetták</a:t>
            </a:r>
            <a:r>
              <a:rPr kumimoji="0" 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fény útjába kerülő oldalai egymással párhuzamosak, a fénynyalábra merőlegesek legyenek, egymástól mért távolságuk pontosan meghatározott legyen (a Lambert-Beer törvényben ez utóbbi az úthossz, l)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01FEF-E795-4A74-A5E0-3E8757CD1E23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331226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>
                <a:effectLst/>
                <a:latin typeface="Arial"/>
              </a:rPr>
              <a:t>Detektorként fotocellát, </a:t>
            </a:r>
            <a:r>
              <a:rPr lang="hu-HU" dirty="0" err="1" smtClean="0">
                <a:effectLst/>
                <a:latin typeface="Arial"/>
              </a:rPr>
              <a:t>fotoelektronsokszorozót</a:t>
            </a:r>
            <a:r>
              <a:rPr lang="hu-HU" dirty="0" smtClean="0">
                <a:effectLst/>
                <a:latin typeface="Arial"/>
              </a:rPr>
              <a:t>, diódasort használhatnak. A fotocellát napjainkban inkább hordozható vagy egyéb műszerekhez detektorként kapcsolt spektrofotométerekben használják. A </a:t>
            </a:r>
            <a:r>
              <a:rPr lang="hu-HU" dirty="0" err="1" smtClean="0">
                <a:effectLst/>
                <a:latin typeface="Arial"/>
              </a:rPr>
              <a:t>fotomultiplierek</a:t>
            </a:r>
            <a:r>
              <a:rPr lang="hu-HU" dirty="0" smtClean="0">
                <a:effectLst/>
                <a:latin typeface="Arial"/>
              </a:rPr>
              <a:t> általában széles hullámhossztartományban használhatók, és a </a:t>
            </a:r>
          </a:p>
          <a:p>
            <a:r>
              <a:rPr lang="hu-HU" dirty="0" smtClean="0">
                <a:effectLst/>
                <a:latin typeface="Arial"/>
              </a:rPr>
              <a:t>zajszintjük is kedvezőbb. A diódasoros detektor előnye a gyorsaság és széles tartományban érvényes linearitás. Hátrány viszont a kisebb</a:t>
            </a:r>
            <a:r>
              <a:rPr lang="hu-HU" baseline="0" dirty="0" smtClean="0">
                <a:effectLst/>
                <a:latin typeface="Arial"/>
              </a:rPr>
              <a:t> </a:t>
            </a:r>
            <a:r>
              <a:rPr lang="hu-HU" dirty="0" smtClean="0">
                <a:effectLst/>
                <a:latin typeface="Arial"/>
              </a:rPr>
              <a:t>érzékenység.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01FEF-E795-4A74-A5E0-3E8757CD1E23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017356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>
                <a:effectLst/>
                <a:latin typeface="Arial"/>
              </a:rPr>
              <a:t>A félvezető </a:t>
            </a:r>
            <a:r>
              <a:rPr lang="hu-HU" dirty="0" err="1" smtClean="0">
                <a:effectLst/>
                <a:latin typeface="Arial"/>
              </a:rPr>
              <a:t>fotodetektor</a:t>
            </a:r>
            <a:r>
              <a:rPr lang="hu-HU" dirty="0" smtClean="0">
                <a:effectLst/>
                <a:latin typeface="Arial"/>
              </a:rPr>
              <a:t>, melyben egy (jellemzően 512 vagy 1024 elemből álló) sor érzékeli</a:t>
            </a:r>
            <a:r>
              <a:rPr lang="hu-HU" baseline="0" dirty="0" smtClean="0">
                <a:effectLst/>
                <a:latin typeface="Arial"/>
              </a:rPr>
              <a:t> </a:t>
            </a:r>
            <a:r>
              <a:rPr lang="hu-HU" dirty="0" smtClean="0">
                <a:effectLst/>
                <a:latin typeface="Arial"/>
              </a:rPr>
              <a:t>a kilépő fényt, amely az un. </a:t>
            </a:r>
            <a:r>
              <a:rPr lang="hu-HU" dirty="0" err="1" smtClean="0">
                <a:effectLst/>
                <a:latin typeface="Arial"/>
              </a:rPr>
              <a:t>polikromátorból</a:t>
            </a:r>
            <a:r>
              <a:rPr lang="hu-HU" dirty="0" smtClean="0">
                <a:effectLst/>
                <a:latin typeface="Arial"/>
              </a:rPr>
              <a:t> érkezik (4. ábra). Azaz a rács / prizma felbontja a fényt, de nem kell kiválasztani egy hullámhosszt, hanem a diódasor, és a hozzá kapcsolt elektronika egyszerre elemezheti a</a:t>
            </a:r>
            <a:r>
              <a:rPr lang="hu-HU" baseline="0" dirty="0" smtClean="0">
                <a:effectLst/>
                <a:latin typeface="Arial"/>
              </a:rPr>
              <a:t> </a:t>
            </a:r>
            <a:r>
              <a:rPr lang="hu-HU" dirty="0" smtClean="0">
                <a:effectLst/>
                <a:latin typeface="Arial"/>
              </a:rPr>
              <a:t>teljes áteresztési spektrumot. Az ilyen elven működő spektrofotométerekben meglehetősen nagy energiájú </a:t>
            </a:r>
          </a:p>
          <a:p>
            <a:r>
              <a:rPr lang="hu-HU" dirty="0" smtClean="0">
                <a:effectLst/>
                <a:latin typeface="Arial"/>
              </a:rPr>
              <a:t>fény halad át a mintán ezért könnyen </a:t>
            </a:r>
            <a:r>
              <a:rPr lang="hu-HU" dirty="0" err="1" smtClean="0">
                <a:effectLst/>
                <a:latin typeface="Arial"/>
              </a:rPr>
              <a:t>előordulhat</a:t>
            </a:r>
            <a:r>
              <a:rPr lang="hu-HU" dirty="0" smtClean="0">
                <a:effectLst/>
                <a:latin typeface="Arial"/>
              </a:rPr>
              <a:t>, hogy a nagy energiájú fény fotokémia reakciókat </a:t>
            </a:r>
          </a:p>
          <a:p>
            <a:r>
              <a:rPr lang="hu-HU" dirty="0" smtClean="0">
                <a:effectLst/>
                <a:latin typeface="Arial"/>
              </a:rPr>
              <a:t>indít be amit érdemes szem előtt tartani. A műszer nagy előnye viszont a gyorsasága, ugyanis egy </a:t>
            </a:r>
          </a:p>
          <a:p>
            <a:r>
              <a:rPr lang="hu-HU" dirty="0" smtClean="0">
                <a:effectLst/>
                <a:latin typeface="Arial"/>
              </a:rPr>
              <a:t>teljes spektrum felvétele nem tart tovább 0,5 –1 másodpercnél (a kétsugaras spektrofotométereknél </a:t>
            </a:r>
          </a:p>
          <a:p>
            <a:r>
              <a:rPr lang="hu-HU" dirty="0" smtClean="0">
                <a:effectLst/>
                <a:latin typeface="Arial"/>
              </a:rPr>
              <a:t>ez az idő a hullámhossztartomány függvényében 60 –90 másodperc) illetve a mintateret nem kell a külső fény hatástól elzárni.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01FEF-E795-4A74-A5E0-3E8757CD1E23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318905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Lásd AES előadásnál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01FEF-E795-4A74-A5E0-3E8757CD1E23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28810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Az abszorpciós sávok intenzitásából a fényútba eső molekulák számára, illetve koncentrációjára lehet következtetni. </a:t>
            </a:r>
            <a:endParaRPr kumimoji="0" lang="hu-H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Az abszorpció értékéből a koncentrációt a Lambert-Beer törvény alapján lehet kiszámítani. </a:t>
            </a:r>
            <a:endParaRPr kumimoji="0" lang="hu-H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r>
              <a:rPr lang="hu-HU" dirty="0" smtClean="0">
                <a:effectLst/>
                <a:latin typeface="Times New Roman"/>
              </a:rPr>
              <a:t>Abszorpciós mennyiségi meghatározások kidolgozásánál igen fontos a mérés hullámhosszának helyes megválasztása. </a:t>
            </a:r>
          </a:p>
          <a:p>
            <a:r>
              <a:rPr lang="hu-HU" dirty="0" smtClean="0">
                <a:effectLst/>
                <a:latin typeface="Times New Roman"/>
              </a:rPr>
              <a:t>Az abszorpciós sávnak (maximumnak) nem az emelkedő vagy csökkenő</a:t>
            </a:r>
          </a:p>
          <a:p>
            <a:r>
              <a:rPr lang="hu-HU" dirty="0" smtClean="0">
                <a:effectLst/>
                <a:latin typeface="Times New Roman"/>
              </a:rPr>
              <a:t>szakaszán, hanem a maximumán kell mérnünk. Itt ugyanis a legkisebb a rendszeres hibának az a része, amely a </a:t>
            </a:r>
          </a:p>
          <a:p>
            <a:r>
              <a:rPr lang="hu-HU" dirty="0" smtClean="0">
                <a:effectLst/>
                <a:latin typeface="Times New Roman"/>
              </a:rPr>
              <a:t>hullámhossz pontatlan beállításából és a résszélesség változásából ered. Kis koncentrációjú anyagok, ún. nyomszennyezők vizsgálatánál nagy</a:t>
            </a:r>
            <a:r>
              <a:rPr lang="hu-HU" baseline="0" dirty="0" smtClean="0">
                <a:effectLst/>
                <a:latin typeface="Times New Roman"/>
              </a:rPr>
              <a:t> </a:t>
            </a:r>
            <a:r>
              <a:rPr lang="hu-HU" dirty="0" err="1" smtClean="0">
                <a:effectLst/>
                <a:latin typeface="Times New Roman"/>
              </a:rPr>
              <a:t>abszorbanciát</a:t>
            </a:r>
            <a:r>
              <a:rPr lang="hu-HU" dirty="0" smtClean="0">
                <a:effectLst/>
                <a:latin typeface="Times New Roman"/>
              </a:rPr>
              <a:t> mutató sávhelyet választunk ki, így nagyobb érzékenységet érhetünk el.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01FEF-E795-4A74-A5E0-3E8757CD1E23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21304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Ilyet több gyakorlaton</a:t>
            </a:r>
            <a:r>
              <a:rPr lang="hu-HU" baseline="0" dirty="0" smtClean="0"/>
              <a:t> is végeztetek (</a:t>
            </a:r>
            <a:r>
              <a:rPr lang="hu-HU" baseline="0" dirty="0" err="1" smtClean="0"/>
              <a:t>pl</a:t>
            </a:r>
            <a:r>
              <a:rPr lang="hu-HU" baseline="0" dirty="0" smtClean="0"/>
              <a:t> CE </a:t>
            </a:r>
            <a:r>
              <a:rPr lang="hu-HU" baseline="0" dirty="0" err="1" smtClean="0"/>
              <a:t>gyak</a:t>
            </a:r>
            <a:r>
              <a:rPr lang="hu-HU" baseline="0" dirty="0" smtClean="0"/>
              <a:t>., ahol a detektálás UV spektrofotometriásan történt.)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01FEF-E795-4A74-A5E0-3E8757CD1E23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56019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Jellegzetes példa a </a:t>
            </a:r>
            <a:r>
              <a:rPr kumimoji="0" lang="hu-H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metilvörös</a:t>
            </a:r>
            <a:r>
              <a:rPr kumimoji="0" 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indikátor koncentráció meghatározása (jobb oldati grafikon)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Különböző </a:t>
            </a:r>
            <a:r>
              <a:rPr kumimoji="0" lang="hu-H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pH-nál</a:t>
            </a:r>
            <a:r>
              <a:rPr kumimoji="0" 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 disszociált és a </a:t>
            </a:r>
            <a:r>
              <a:rPr kumimoji="0" lang="hu-H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disszociálatlan</a:t>
            </a:r>
            <a:r>
              <a:rPr kumimoji="0" 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forma aránya más-más, így természetesen változik a spektrum is. A két forma </a:t>
            </a:r>
            <a:r>
              <a:rPr kumimoji="0" lang="hu-H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abszorpcióssávjának</a:t>
            </a:r>
            <a:r>
              <a:rPr kumimoji="0" 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viszont van egy közös pontja, </a:t>
            </a:r>
            <a:r>
              <a:rPr kumimoji="0" lang="hu-H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izobesztikus</a:t>
            </a:r>
            <a:r>
              <a:rPr kumimoji="0" 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pont, ahol az abszorpciós koefficiensük azonos. Itt megvan a lehetőség a </a:t>
            </a:r>
            <a:r>
              <a:rPr kumimoji="0" lang="hu-H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pH-tól</a:t>
            </a:r>
            <a:r>
              <a:rPr kumimoji="0" 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(általánosan, mint körülménytől) független koncentráció meghatározásra. Az ismeretlen minta </a:t>
            </a:r>
            <a:r>
              <a:rPr kumimoji="0" lang="hu-H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abszorbanciaértéke</a:t>
            </a:r>
            <a:r>
              <a:rPr kumimoji="0" 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az izoelektromos ponthoz tartozó hullámhosszon van mérve. A koncentráció a </a:t>
            </a:r>
            <a:r>
              <a:rPr kumimoji="0" lang="hu-H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Lamb.-Beer</a:t>
            </a:r>
            <a:r>
              <a:rPr kumimoji="0" 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hu-H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trv</a:t>
            </a:r>
            <a:r>
              <a:rPr kumimoji="0" 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átrendezésével meghatározható. </a:t>
            </a:r>
            <a:endParaRPr kumimoji="0" lang="hu-H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r>
              <a:rPr lang="hu-HU" dirty="0" smtClean="0">
                <a:effectLst/>
                <a:latin typeface="Times New Roman"/>
              </a:rPr>
              <a:t>A metil vörös indikátor savas közegben piros színű(az elnyelési maximuma </a:t>
            </a:r>
            <a:r>
              <a:rPr lang="el-GR" dirty="0" smtClean="0">
                <a:effectLst/>
                <a:latin typeface="Arial"/>
              </a:rPr>
              <a:t>λ</a:t>
            </a:r>
            <a:r>
              <a:rPr lang="hu-HU" dirty="0" err="1" smtClean="0">
                <a:effectLst/>
                <a:latin typeface="Times New Roman"/>
              </a:rPr>
              <a:t>max</a:t>
            </a:r>
            <a:r>
              <a:rPr lang="hu-HU" dirty="0" smtClean="0">
                <a:effectLst/>
                <a:latin typeface="Times New Roman"/>
              </a:rPr>
              <a:t>= 522 nm), bázis jelenlétében pedig sárga színű (</a:t>
            </a:r>
            <a:r>
              <a:rPr lang="el-GR" dirty="0" smtClean="0">
                <a:effectLst/>
                <a:latin typeface="Arial"/>
              </a:rPr>
              <a:t>λ</a:t>
            </a:r>
            <a:r>
              <a:rPr lang="hu-HU" dirty="0" err="1" smtClean="0">
                <a:effectLst/>
                <a:latin typeface="Times New Roman"/>
              </a:rPr>
              <a:t>max</a:t>
            </a:r>
            <a:endParaRPr lang="hu-HU" dirty="0" smtClean="0">
              <a:effectLst/>
              <a:latin typeface="Times New Roman"/>
            </a:endParaRPr>
          </a:p>
          <a:p>
            <a:r>
              <a:rPr lang="hu-HU" dirty="0" smtClean="0">
                <a:effectLst/>
                <a:latin typeface="Times New Roman"/>
              </a:rPr>
              <a:t>= 419 nm). Savas környezetben az egyik nitrogénatom </a:t>
            </a:r>
            <a:r>
              <a:rPr lang="hu-HU" dirty="0" err="1" smtClean="0">
                <a:effectLst/>
                <a:latin typeface="Times New Roman"/>
              </a:rPr>
              <a:t>protonálódása</a:t>
            </a:r>
            <a:r>
              <a:rPr lang="hu-HU" dirty="0" smtClean="0">
                <a:effectLst/>
                <a:latin typeface="Times New Roman"/>
              </a:rPr>
              <a:t> </a:t>
            </a:r>
            <a:r>
              <a:rPr lang="hu-HU" baseline="0" dirty="0" smtClean="0">
                <a:effectLst/>
                <a:latin typeface="Times New Roman"/>
              </a:rPr>
              <a:t> </a:t>
            </a:r>
            <a:r>
              <a:rPr lang="hu-HU" dirty="0" smtClean="0">
                <a:effectLst/>
                <a:latin typeface="Times New Roman"/>
              </a:rPr>
              <a:t>miatt a konjugált rendszer megszakad, ami lúg hozzáadásával könnyen </a:t>
            </a:r>
          </a:p>
          <a:p>
            <a:r>
              <a:rPr lang="hu-HU" dirty="0" smtClean="0">
                <a:effectLst/>
                <a:latin typeface="Times New Roman"/>
              </a:rPr>
              <a:t>visszaalakítható. Ez a szerkezeti </a:t>
            </a:r>
            <a:r>
              <a:rPr lang="hu-HU" dirty="0" err="1" smtClean="0">
                <a:effectLst/>
                <a:latin typeface="Times New Roman"/>
              </a:rPr>
              <a:t>átalakulásokozza</a:t>
            </a:r>
            <a:r>
              <a:rPr lang="hu-HU" dirty="0" smtClean="0">
                <a:effectLst/>
                <a:latin typeface="Times New Roman"/>
              </a:rPr>
              <a:t> a színváltozást is. Az 11. ábra a </a:t>
            </a:r>
            <a:r>
              <a:rPr lang="hu-HU" dirty="0" err="1" smtClean="0">
                <a:effectLst/>
                <a:latin typeface="Times New Roman"/>
              </a:rPr>
              <a:t>metilvörös</a:t>
            </a:r>
            <a:r>
              <a:rPr lang="hu-HU" dirty="0" smtClean="0">
                <a:effectLst/>
                <a:latin typeface="Times New Roman"/>
              </a:rPr>
              <a:t> különböző</a:t>
            </a:r>
            <a:r>
              <a:rPr lang="hu-HU" baseline="0" dirty="0" smtClean="0">
                <a:effectLst/>
                <a:latin typeface="Times New Roman"/>
              </a:rPr>
              <a:t> </a:t>
            </a:r>
            <a:r>
              <a:rPr lang="hu-HU" dirty="0" err="1" smtClean="0">
                <a:effectLst/>
                <a:latin typeface="Times New Roman"/>
              </a:rPr>
              <a:t>pH-jú</a:t>
            </a:r>
            <a:r>
              <a:rPr lang="hu-HU" dirty="0" smtClean="0">
                <a:effectLst/>
                <a:latin typeface="Times New Roman"/>
              </a:rPr>
              <a:t> oldatait mutatja be. Az</a:t>
            </a:r>
            <a:r>
              <a:rPr lang="hu-HU" baseline="0" dirty="0" smtClean="0">
                <a:effectLst/>
                <a:latin typeface="Times New Roman"/>
              </a:rPr>
              <a:t> </a:t>
            </a:r>
            <a:r>
              <a:rPr lang="hu-HU" dirty="0" smtClean="0">
                <a:effectLst/>
                <a:latin typeface="Times New Roman"/>
              </a:rPr>
              <a:t>ábrán jól látható, hogy az </a:t>
            </a:r>
            <a:r>
              <a:rPr lang="hu-HU" dirty="0" err="1" smtClean="0">
                <a:effectLst/>
                <a:latin typeface="Times New Roman"/>
              </a:rPr>
              <a:t>abszorbancia</a:t>
            </a:r>
            <a:r>
              <a:rPr lang="hu-HU" dirty="0" smtClean="0">
                <a:effectLst/>
                <a:latin typeface="Times New Roman"/>
              </a:rPr>
              <a:t> nem csak a koncentráció, de pH függvénye is. Tehát különböző</a:t>
            </a:r>
            <a:r>
              <a:rPr lang="hu-HU" baseline="0" dirty="0" smtClean="0">
                <a:effectLst/>
                <a:latin typeface="Times New Roman"/>
              </a:rPr>
              <a:t> </a:t>
            </a:r>
            <a:r>
              <a:rPr lang="hu-HU" dirty="0" err="1" smtClean="0">
                <a:effectLst/>
                <a:latin typeface="Times New Roman"/>
              </a:rPr>
              <a:t>pH-jú</a:t>
            </a:r>
            <a:r>
              <a:rPr lang="hu-HU" dirty="0" smtClean="0">
                <a:effectLst/>
                <a:latin typeface="Times New Roman"/>
              </a:rPr>
              <a:t> </a:t>
            </a:r>
          </a:p>
          <a:p>
            <a:r>
              <a:rPr lang="hu-HU" dirty="0" smtClean="0">
                <a:effectLst/>
                <a:latin typeface="Times New Roman"/>
              </a:rPr>
              <a:t>oldatokra, ha az </a:t>
            </a:r>
            <a:r>
              <a:rPr lang="hu-HU" dirty="0" err="1" smtClean="0">
                <a:effectLst/>
                <a:latin typeface="Times New Roman"/>
              </a:rPr>
              <a:t>abszorbanciát</a:t>
            </a:r>
            <a:r>
              <a:rPr lang="hu-HU" dirty="0" smtClean="0">
                <a:effectLst/>
                <a:latin typeface="Times New Roman"/>
              </a:rPr>
              <a:t> a csúcsmaximumokon mérnénk nem lenne igaz a Lambert–Beer törvény, azaz a módszer nem lenne alkalmazható. A görbéknek van azonban egy közös metszéspontja, amely a </a:t>
            </a:r>
            <a:r>
              <a:rPr lang="hu-HU" dirty="0" err="1" smtClean="0">
                <a:effectLst/>
                <a:latin typeface="Times New Roman"/>
              </a:rPr>
              <a:t>pH-tól</a:t>
            </a:r>
            <a:r>
              <a:rPr lang="hu-HU" dirty="0" smtClean="0">
                <a:effectLst/>
                <a:latin typeface="Times New Roman"/>
              </a:rPr>
              <a:t> független </a:t>
            </a:r>
            <a:r>
              <a:rPr lang="hu-HU" dirty="0" err="1" smtClean="0">
                <a:effectLst/>
                <a:latin typeface="Times New Roman"/>
              </a:rPr>
              <a:t>abszorbanciát</a:t>
            </a:r>
            <a:r>
              <a:rPr lang="hu-HU" dirty="0" smtClean="0">
                <a:effectLst/>
                <a:latin typeface="Times New Roman"/>
              </a:rPr>
              <a:t> ad. Ez az </a:t>
            </a:r>
          </a:p>
          <a:p>
            <a:r>
              <a:rPr lang="hu-HU" dirty="0" smtClean="0">
                <a:effectLst/>
                <a:latin typeface="Times New Roman"/>
              </a:rPr>
              <a:t>úgy nevezett </a:t>
            </a:r>
            <a:r>
              <a:rPr lang="hu-HU" dirty="0" err="1" smtClean="0">
                <a:effectLst/>
                <a:latin typeface="Times New Roman"/>
              </a:rPr>
              <a:t>izobesztikus</a:t>
            </a:r>
            <a:r>
              <a:rPr lang="hu-HU" dirty="0" smtClean="0">
                <a:effectLst/>
                <a:latin typeface="Times New Roman"/>
              </a:rPr>
              <a:t> pont, ahol</a:t>
            </a:r>
            <a:r>
              <a:rPr lang="hu-HU" baseline="0" dirty="0" smtClean="0">
                <a:effectLst/>
                <a:latin typeface="Times New Roman"/>
              </a:rPr>
              <a:t> </a:t>
            </a:r>
            <a:r>
              <a:rPr lang="hu-HU" dirty="0" smtClean="0">
                <a:effectLst/>
                <a:latin typeface="Times New Roman"/>
              </a:rPr>
              <a:t>a két egymással egyensúlyban lévő</a:t>
            </a:r>
            <a:r>
              <a:rPr lang="hu-HU" baseline="0" dirty="0" smtClean="0">
                <a:effectLst/>
                <a:latin typeface="Times New Roman"/>
              </a:rPr>
              <a:t> </a:t>
            </a:r>
            <a:r>
              <a:rPr lang="hu-HU" dirty="0" smtClean="0">
                <a:effectLst/>
                <a:latin typeface="Times New Roman"/>
              </a:rPr>
              <a:t>részecskék </a:t>
            </a:r>
          </a:p>
          <a:p>
            <a:r>
              <a:rPr lang="hu-HU" dirty="0" smtClean="0">
                <a:effectLst/>
                <a:latin typeface="Times New Roman"/>
              </a:rPr>
              <a:t>(formák) moláris abszorpciós koefficiense megegyezik. Erre a pontra már alkalmazható a Lambert–Beer törvény, tehát ennek az ismeret lehetővé válik a színezék koncentrációjának a meghatározása.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01FEF-E795-4A74-A5E0-3E8757CD1E23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333007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 sávok és sávrendszerek helyéből a vegyület ill. kötéstípusokat lehet azonosítani.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Azonosítást végezhetünk a spektrum alapján. Két anyagot akkor tekintünk azonosnak, ha abszorpciós színképük teljes egészében megegyezik egymással.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Az abszorpciós színkép alapján igen egyszerűen eldönthető egy-egy anyag tisztasága ill. szennyezettsége. A szennyezettség meghatározásánál ügyelni kell arra, hogy nem minden szennyezőre egyforma a kimutathatóság határa. A szennyező szelektív abszorpciójának a mértéke a vizsgált hullámhossz tartományban meghatározza a kimutathatóság értékét.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01FEF-E795-4A74-A5E0-3E8757CD1E23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17395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hu-HU" dirty="0" smtClean="0"/>
              <a:t>Az elektromágneses sugárzás, legyen szó akár a nagy energiájú </a:t>
            </a:r>
            <a:r>
              <a:rPr lang="el-GR" dirty="0" smtClean="0"/>
              <a:t>γ−</a:t>
            </a:r>
            <a:r>
              <a:rPr lang="hu-HU" dirty="0" smtClean="0"/>
              <a:t>sugarakról </a:t>
            </a:r>
          </a:p>
          <a:p>
            <a:pPr algn="l"/>
            <a:r>
              <a:rPr lang="hu-HU" dirty="0" smtClean="0"/>
              <a:t>vagy a kis energiával rendelkező</a:t>
            </a:r>
            <a:r>
              <a:rPr lang="hu-HU" baseline="0" dirty="0" smtClean="0"/>
              <a:t> </a:t>
            </a:r>
            <a:r>
              <a:rPr lang="hu-HU" dirty="0" smtClean="0"/>
              <a:t>rádióhullámokról, kölcsönhatásba léphet az adott </a:t>
            </a:r>
          </a:p>
          <a:p>
            <a:pPr algn="l"/>
            <a:r>
              <a:rPr lang="hu-HU" dirty="0" smtClean="0"/>
              <a:t>anyaggal. Ez a kölcsönhatás abszorpción (az elnyelt fény hozza létre a gerjesztett </a:t>
            </a:r>
          </a:p>
          <a:p>
            <a:pPr algn="l"/>
            <a:r>
              <a:rPr lang="hu-HU" dirty="0" smtClean="0"/>
              <a:t>állapotot) vagy sugárzáson egyaránt alapulhat (emisszió - a gerjesztett atomok </a:t>
            </a:r>
          </a:p>
          <a:p>
            <a:pPr algn="l"/>
            <a:r>
              <a:rPr lang="hu-HU" dirty="0" smtClean="0"/>
              <a:t>bocsátanak ki energiát). Az elektromágneses sugárzás és a különböző</a:t>
            </a:r>
            <a:r>
              <a:rPr lang="hu-HU" baseline="0" dirty="0" smtClean="0"/>
              <a:t> </a:t>
            </a:r>
            <a:r>
              <a:rPr lang="hu-HU" dirty="0" smtClean="0"/>
              <a:t>anyagi </a:t>
            </a:r>
          </a:p>
          <a:p>
            <a:r>
              <a:rPr lang="hu-HU" dirty="0" smtClean="0"/>
              <a:t>részecskék kölcsönhatásán alapuló spektroszkópiai módszereket a Spektroszkópia alapjai c. előadásomban részletesen magyaráztam (</a:t>
            </a:r>
            <a:r>
              <a:rPr lang="hu-HU" baseline="0" dirty="0" smtClean="0"/>
              <a:t>analitikai </a:t>
            </a:r>
            <a:r>
              <a:rPr lang="hu-HU" baseline="0" dirty="0" err="1" smtClean="0"/>
              <a:t>módszer-el.mágneses</a:t>
            </a:r>
            <a:r>
              <a:rPr lang="hu-HU" baseline="0" dirty="0" smtClean="0"/>
              <a:t> sugárzás táblázat)</a:t>
            </a:r>
            <a:r>
              <a:rPr lang="hu-HU" dirty="0" smtClean="0"/>
              <a:t>.</a:t>
            </a:r>
            <a:r>
              <a:rPr lang="hu-HU" baseline="0" dirty="0" smtClean="0"/>
              <a:t> A</a:t>
            </a:r>
            <a:r>
              <a:rPr lang="hu-HU" dirty="0" smtClean="0">
                <a:effectLst/>
                <a:latin typeface="Times New Roman"/>
              </a:rPr>
              <a:t>z atomok spektrumánál a molekulák spektruma lényegesen bonyolultabb, mivel ez </a:t>
            </a:r>
          </a:p>
          <a:p>
            <a:r>
              <a:rPr lang="hu-HU" dirty="0" smtClean="0">
                <a:effectLst/>
                <a:latin typeface="Times New Roman"/>
              </a:rPr>
              <a:t>utóbbiak elektronjai két vagy több mag erőterében mozognak. A molekula energiaállapotát az elektronok energiaállapota (</a:t>
            </a:r>
            <a:r>
              <a:rPr lang="hu-HU" dirty="0" err="1" smtClean="0">
                <a:effectLst/>
                <a:latin typeface="Times New Roman"/>
              </a:rPr>
              <a:t>Eel</a:t>
            </a:r>
            <a:r>
              <a:rPr lang="hu-HU" dirty="0" smtClean="0">
                <a:effectLst/>
                <a:latin typeface="Times New Roman"/>
              </a:rPr>
              <a:t>) az atomok rezgési(</a:t>
            </a:r>
            <a:r>
              <a:rPr lang="hu-HU" dirty="0" err="1" smtClean="0">
                <a:effectLst/>
                <a:latin typeface="Times New Roman"/>
              </a:rPr>
              <a:t>Ev</a:t>
            </a:r>
            <a:r>
              <a:rPr lang="hu-HU" dirty="0" smtClean="0">
                <a:effectLst/>
                <a:latin typeface="Times New Roman"/>
              </a:rPr>
              <a:t>) és forgási állapota (</a:t>
            </a:r>
            <a:r>
              <a:rPr lang="hu-HU" dirty="0" err="1" smtClean="0">
                <a:effectLst/>
                <a:latin typeface="Times New Roman"/>
              </a:rPr>
              <a:t>Er</a:t>
            </a:r>
            <a:r>
              <a:rPr lang="hu-HU" dirty="0" smtClean="0">
                <a:effectLst/>
                <a:latin typeface="Times New Roman"/>
              </a:rPr>
              <a:t>) együtt szabja meg. Elektron energiaváltozása 125 nm – 1250 nm hullámhosszúságú fotonnak felel </a:t>
            </a:r>
          </a:p>
          <a:p>
            <a:r>
              <a:rPr lang="hu-HU" dirty="0" smtClean="0">
                <a:effectLst/>
                <a:latin typeface="Times New Roman"/>
              </a:rPr>
              <a:t>meg. A rezgési és forgási energia változásának megfelelő</a:t>
            </a:r>
            <a:r>
              <a:rPr lang="hu-HU" baseline="0" dirty="0" smtClean="0">
                <a:effectLst/>
                <a:latin typeface="Times New Roman"/>
              </a:rPr>
              <a:t> f</a:t>
            </a:r>
            <a:r>
              <a:rPr lang="hu-HU" dirty="0" smtClean="0">
                <a:effectLst/>
                <a:latin typeface="Times New Roman"/>
              </a:rPr>
              <a:t>rekvencia az infravörös (1 – 50 </a:t>
            </a:r>
            <a:r>
              <a:rPr lang="el-GR" dirty="0" smtClean="0">
                <a:effectLst/>
                <a:latin typeface="Arial"/>
              </a:rPr>
              <a:t>μ</a:t>
            </a:r>
            <a:r>
              <a:rPr lang="hu-HU" dirty="0" smtClean="0">
                <a:effectLst/>
                <a:latin typeface="Times New Roman"/>
              </a:rPr>
              <a:t>m) ill. a távoli infravörös és mikrohullámú (&gt; 50 </a:t>
            </a:r>
            <a:r>
              <a:rPr lang="el-GR" dirty="0" smtClean="0">
                <a:effectLst/>
                <a:latin typeface="Arial"/>
              </a:rPr>
              <a:t>μ</a:t>
            </a:r>
            <a:r>
              <a:rPr lang="hu-HU" dirty="0" smtClean="0">
                <a:effectLst/>
                <a:latin typeface="Times New Roman"/>
              </a:rPr>
              <a:t>m) tartományba esik. Ezek az energiaértékek nem függetlenek egymástól, az elektron energiaváltozása megváltoztatja a rezgési és forgási energia értékét is. Ilyen körülmények között folytonos spektrum keletkezik, a különböző</a:t>
            </a:r>
            <a:r>
              <a:rPr lang="hu-HU" baseline="0" dirty="0" smtClean="0">
                <a:effectLst/>
                <a:latin typeface="Times New Roman"/>
              </a:rPr>
              <a:t> </a:t>
            </a:r>
            <a:r>
              <a:rPr lang="hu-HU" dirty="0" smtClean="0">
                <a:effectLst/>
                <a:latin typeface="Times New Roman"/>
              </a:rPr>
              <a:t>kölcsönhatások eredményeként egymáshoz képest igen sűrűn</a:t>
            </a:r>
            <a:r>
              <a:rPr lang="hu-HU" baseline="0" dirty="0" smtClean="0">
                <a:effectLst/>
                <a:latin typeface="Times New Roman"/>
              </a:rPr>
              <a:t> </a:t>
            </a:r>
            <a:r>
              <a:rPr lang="hu-HU" dirty="0" smtClean="0">
                <a:effectLst/>
                <a:latin typeface="Times New Roman"/>
              </a:rPr>
              <a:t>elhelyezkedő vonalak összemosódnak. A spektrumban jelentkezőmaximumok egy-egy sávrendszernek felelnek meg, kivételes esetekben egyes</a:t>
            </a:r>
            <a:r>
              <a:rPr lang="hu-HU" baseline="0" dirty="0" smtClean="0">
                <a:effectLst/>
                <a:latin typeface="Times New Roman"/>
              </a:rPr>
              <a:t> </a:t>
            </a:r>
            <a:r>
              <a:rPr lang="hu-HU" dirty="0" smtClean="0">
                <a:effectLst/>
                <a:latin typeface="Times New Roman"/>
              </a:rPr>
              <a:t>sávok külön maximumként is jelentkezhetnek. </a:t>
            </a:r>
          </a:p>
          <a:p>
            <a:endParaRPr lang="hu-HU" dirty="0" smtClean="0">
              <a:effectLst/>
              <a:latin typeface="Times New Roman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01FEF-E795-4A74-A5E0-3E8757CD1E23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188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 sávok és sávrendszerek helyéből a vegyület ill. kötéstípusokat lehet azonosítani.</a:t>
            </a:r>
          </a:p>
          <a:p>
            <a:r>
              <a:rPr lang="hu-HU" dirty="0" smtClean="0">
                <a:effectLst/>
                <a:latin typeface="Times New Roman"/>
              </a:rPr>
              <a:t>Azonosítást végezhetünk a spektrum alapján. Két anyagot akkor tekintünk azonosnak, ha abszorpciós színképük teljes egészében megegyezik</a:t>
            </a:r>
            <a:r>
              <a:rPr lang="hu-HU" baseline="0" dirty="0" smtClean="0">
                <a:effectLst/>
                <a:latin typeface="Times New Roman"/>
              </a:rPr>
              <a:t> </a:t>
            </a:r>
            <a:r>
              <a:rPr lang="hu-HU" dirty="0" smtClean="0">
                <a:effectLst/>
                <a:latin typeface="Times New Roman"/>
              </a:rPr>
              <a:t>egymással. </a:t>
            </a:r>
          </a:p>
          <a:p>
            <a:r>
              <a:rPr lang="hu-HU" dirty="0" smtClean="0">
                <a:effectLst/>
                <a:latin typeface="Times New Roman"/>
              </a:rPr>
              <a:t>Az abszorpciós színkép alapján igen egyszerűen eldönthető egy-egy anyag tisztasága ill. szennyezettsége. A szennyezettség</a:t>
            </a:r>
            <a:r>
              <a:rPr lang="hu-HU" baseline="0" dirty="0" smtClean="0">
                <a:effectLst/>
                <a:latin typeface="Times New Roman"/>
              </a:rPr>
              <a:t> </a:t>
            </a:r>
            <a:r>
              <a:rPr lang="hu-HU" dirty="0" smtClean="0">
                <a:effectLst/>
                <a:latin typeface="Times New Roman"/>
              </a:rPr>
              <a:t>meghatározásánál ügyelni kell arra, hogy nem minden szennyezőre egyforma a kimutathatóság határa. A szennyező szelektív abszorpciójának a</a:t>
            </a:r>
            <a:r>
              <a:rPr lang="hu-HU" baseline="0" dirty="0" smtClean="0">
                <a:effectLst/>
                <a:latin typeface="Times New Roman"/>
              </a:rPr>
              <a:t> </a:t>
            </a:r>
            <a:r>
              <a:rPr lang="hu-HU" dirty="0" smtClean="0">
                <a:effectLst/>
                <a:latin typeface="Times New Roman"/>
              </a:rPr>
              <a:t>mértéke a vizsgált hullámhossz tartományban meghatározza a kimutathatóság értékét.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01FEF-E795-4A74-A5E0-3E8757CD1E23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66870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Nem</a:t>
            </a:r>
            <a:r>
              <a:rPr lang="hu-HU" baseline="0" dirty="0" smtClean="0"/>
              <a:t> elemanalitikai módszer. A szerves és szervetlen molekulák közül sem mindegyiknek van UV-látható fényelnyelése.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01FEF-E795-4A74-A5E0-3E8757CD1E23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9683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Az abszorpciós sávok intenzitásából a fényútba eső molekulák számára, illetve koncentrációjára lehet következtetni. </a:t>
            </a:r>
            <a:endParaRPr kumimoji="0" lang="hu-H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Az abszorpció értékéből a koncentrációt a Lambert-Beer törvény alapján lehet kiszámítani.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smtClean="0">
                <a:effectLst/>
                <a:latin typeface="Arial"/>
              </a:rPr>
              <a:t>Ha Io intenzitású monokromatikus fénynyaláb a közeg 1 cm vastagságú rétegén áthaladva I intenzitásra csökken, akkor a Lambert-féle törvény értelmében: I/Io=10-</a:t>
            </a:r>
            <a:r>
              <a:rPr lang="el-GR" baseline="30000" dirty="0" smtClean="0">
                <a:effectLst/>
                <a:latin typeface="Arial"/>
              </a:rPr>
              <a:t>β</a:t>
            </a:r>
            <a:r>
              <a:rPr lang="hu-HU" baseline="30000" dirty="0" smtClean="0">
                <a:effectLst/>
                <a:latin typeface="Arial"/>
              </a:rPr>
              <a:t>l</a:t>
            </a:r>
            <a:r>
              <a:rPr lang="hu-HU" dirty="0" smtClean="0">
                <a:effectLst/>
                <a:latin typeface="Arial"/>
              </a:rPr>
              <a:t>, ahol </a:t>
            </a:r>
            <a:r>
              <a:rPr lang="el-GR" dirty="0" smtClean="0">
                <a:effectLst/>
                <a:latin typeface="Arial"/>
              </a:rPr>
              <a:t>β</a:t>
            </a:r>
            <a:r>
              <a:rPr lang="hu-HU" dirty="0" smtClean="0">
                <a:effectLst/>
                <a:latin typeface="Arial"/>
              </a:rPr>
              <a:t> a közeg </a:t>
            </a:r>
            <a:r>
              <a:rPr lang="hu-HU" dirty="0" err="1" smtClean="0">
                <a:effectLst/>
                <a:latin typeface="Arial"/>
              </a:rPr>
              <a:t>extinkciós</a:t>
            </a:r>
            <a:r>
              <a:rPr lang="hu-HU" baseline="0" dirty="0" smtClean="0">
                <a:effectLst/>
                <a:latin typeface="Arial"/>
              </a:rPr>
              <a:t> </a:t>
            </a:r>
            <a:r>
              <a:rPr lang="hu-HU" dirty="0" smtClean="0">
                <a:effectLst/>
                <a:latin typeface="Arial"/>
              </a:rPr>
              <a:t>koefficiens; ami annak a rétegvastagságnak a reciprok értékével egyenlő, amelyen áthaladva a fényintenzitás eredeti értékének tizedrészére</a:t>
            </a:r>
            <a:r>
              <a:rPr lang="hu-HU" baseline="0" dirty="0" smtClean="0">
                <a:effectLst/>
                <a:latin typeface="Arial"/>
              </a:rPr>
              <a:t> </a:t>
            </a:r>
            <a:r>
              <a:rPr lang="hu-HU" dirty="0" smtClean="0">
                <a:effectLst/>
                <a:latin typeface="Arial"/>
              </a:rPr>
              <a:t>csökken. A kifejezésben l</a:t>
            </a:r>
            <a:r>
              <a:rPr lang="hu-HU" baseline="0" dirty="0" smtClean="0">
                <a:effectLst/>
                <a:latin typeface="Arial"/>
              </a:rPr>
              <a:t> a</a:t>
            </a:r>
            <a:r>
              <a:rPr lang="hu-HU" dirty="0" smtClean="0">
                <a:effectLst/>
                <a:latin typeface="Arial"/>
              </a:rPr>
              <a:t> rétegvastagságot jelöli. Beer törvénye szerint, ha az oldószer nem mutat szelektív abszorpciót, az abszorpciós</a:t>
            </a:r>
            <a:r>
              <a:rPr lang="hu-HU" baseline="0" dirty="0" smtClean="0">
                <a:effectLst/>
                <a:latin typeface="Arial"/>
              </a:rPr>
              <a:t> </a:t>
            </a:r>
            <a:r>
              <a:rPr lang="hu-HU" dirty="0" smtClean="0">
                <a:effectLst/>
                <a:latin typeface="Arial"/>
              </a:rPr>
              <a:t>koefficiens következő összefüggésben van a koncentrációval: </a:t>
            </a:r>
            <a:r>
              <a:rPr lang="el-GR" dirty="0" smtClean="0">
                <a:effectLst/>
                <a:latin typeface="Arial"/>
              </a:rPr>
              <a:t>β</a:t>
            </a:r>
            <a:r>
              <a:rPr lang="hu-HU" dirty="0" smtClean="0">
                <a:effectLst/>
                <a:latin typeface="Arial"/>
              </a:rPr>
              <a:t>=</a:t>
            </a:r>
            <a:r>
              <a:rPr lang="el-GR" dirty="0" smtClean="0">
                <a:effectLst/>
                <a:latin typeface="Arial"/>
              </a:rPr>
              <a:t>ε</a:t>
            </a:r>
            <a:r>
              <a:rPr lang="hu-HU" dirty="0" smtClean="0">
                <a:effectLst/>
                <a:latin typeface="Arial"/>
              </a:rPr>
              <a:t>·c, ahol</a:t>
            </a:r>
            <a:r>
              <a:rPr lang="hu-HU" baseline="0" dirty="0" smtClean="0">
                <a:effectLst/>
                <a:latin typeface="Arial"/>
              </a:rPr>
              <a:t> </a:t>
            </a:r>
            <a:r>
              <a:rPr lang="el-GR" baseline="0" dirty="0" smtClean="0">
                <a:effectLst/>
                <a:latin typeface="Arial"/>
              </a:rPr>
              <a:t>ε</a:t>
            </a:r>
            <a:r>
              <a:rPr lang="hu-HU" baseline="0" dirty="0" smtClean="0">
                <a:effectLst/>
                <a:latin typeface="Arial"/>
              </a:rPr>
              <a:t> </a:t>
            </a:r>
            <a:r>
              <a:rPr lang="hu-HU" dirty="0" smtClean="0">
                <a:effectLst/>
                <a:latin typeface="Arial"/>
              </a:rPr>
              <a:t>a moláris </a:t>
            </a:r>
            <a:r>
              <a:rPr lang="hu-HU" dirty="0" err="1" smtClean="0">
                <a:effectLst/>
                <a:latin typeface="Arial"/>
              </a:rPr>
              <a:t>abszorbancia</a:t>
            </a:r>
            <a:r>
              <a:rPr lang="hu-HU" dirty="0" smtClean="0">
                <a:effectLst/>
                <a:latin typeface="Arial"/>
              </a:rPr>
              <a:t> (</a:t>
            </a:r>
            <a:r>
              <a:rPr lang="hu-HU" dirty="0" err="1" smtClean="0">
                <a:effectLst/>
                <a:latin typeface="Arial"/>
              </a:rPr>
              <a:t>extinkciós</a:t>
            </a:r>
            <a:r>
              <a:rPr lang="hu-HU" dirty="0" smtClean="0">
                <a:effectLst/>
                <a:latin typeface="Arial"/>
              </a:rPr>
              <a:t> koefficiens), ha az l értékét cm-ben,</a:t>
            </a:r>
            <a:r>
              <a:rPr lang="hu-HU" baseline="0" dirty="0" smtClean="0">
                <a:effectLst/>
                <a:latin typeface="Arial"/>
              </a:rPr>
              <a:t> </a:t>
            </a:r>
            <a:r>
              <a:rPr lang="hu-HU" dirty="0" smtClean="0">
                <a:effectLst/>
                <a:latin typeface="Arial"/>
              </a:rPr>
              <a:t>koncentrációt mól/dm</a:t>
            </a:r>
            <a:r>
              <a:rPr lang="hu-HU" baseline="30000" dirty="0" smtClean="0">
                <a:effectLst/>
                <a:latin typeface="Arial"/>
              </a:rPr>
              <a:t>3</a:t>
            </a:r>
            <a:r>
              <a:rPr lang="hu-HU" dirty="0" smtClean="0">
                <a:effectLst/>
                <a:latin typeface="Arial"/>
              </a:rPr>
              <a:t>-ben adjuk meg. A moláris </a:t>
            </a:r>
            <a:r>
              <a:rPr lang="hu-HU" dirty="0" err="1" smtClean="0">
                <a:effectLst/>
                <a:latin typeface="Arial"/>
              </a:rPr>
              <a:t>abszorbancia</a:t>
            </a:r>
            <a:r>
              <a:rPr lang="hu-HU" dirty="0" smtClean="0">
                <a:effectLst/>
                <a:latin typeface="Arial"/>
              </a:rPr>
              <a:t> adott hullámhosszon független a koncentrációtól és az anyag minőségére jellemző állandó. A fenti összefüggések alapján a Lambert-Beer törvény a következő alakú: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smtClean="0">
                <a:effectLst/>
                <a:latin typeface="Arial"/>
              </a:rPr>
              <a:t>A</a:t>
            </a:r>
            <a:r>
              <a:rPr kumimoji="0" 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</a:t>
            </a:r>
            <a:r>
              <a:rPr kumimoji="0" lang="hu-H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lgI</a:t>
            </a:r>
            <a:r>
              <a:rPr kumimoji="0" 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/Io= </a:t>
            </a:r>
            <a:r>
              <a:rPr kumimoji="0" lang="el-G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ε</a:t>
            </a:r>
            <a:r>
              <a:rPr kumimoji="0" 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·c·l</a:t>
            </a:r>
          </a:p>
          <a:p>
            <a:endParaRPr lang="hu-HU" dirty="0" smtClean="0">
              <a:effectLst/>
              <a:latin typeface="Arial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01FEF-E795-4A74-A5E0-3E8757CD1E23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83160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>
                <a:effectLst/>
                <a:latin typeface="Arial"/>
              </a:rPr>
              <a:t>A Lambert-Beer törvény híg oldatokra érvényes, a gyakorlatban 10</a:t>
            </a:r>
            <a:r>
              <a:rPr lang="hu-HU" baseline="30000" dirty="0" smtClean="0">
                <a:effectLst/>
                <a:latin typeface="Arial"/>
              </a:rPr>
              <a:t>-2</a:t>
            </a:r>
            <a:r>
              <a:rPr lang="hu-HU" dirty="0" smtClean="0">
                <a:effectLst/>
                <a:latin typeface="Arial"/>
              </a:rPr>
              <a:t>–10</a:t>
            </a:r>
            <a:r>
              <a:rPr lang="hu-HU" baseline="30000" dirty="0" smtClean="0">
                <a:effectLst/>
                <a:latin typeface="Arial"/>
              </a:rPr>
              <a:t>-3</a:t>
            </a:r>
            <a:r>
              <a:rPr lang="hu-HU" dirty="0" smtClean="0">
                <a:effectLst/>
                <a:latin typeface="Arial"/>
              </a:rPr>
              <a:t>mol/cm3-nél nincs jelentős eltérés.</a:t>
            </a:r>
          </a:p>
          <a:p>
            <a:r>
              <a:rPr lang="hu-HU" dirty="0" smtClean="0">
                <a:effectLst/>
                <a:latin typeface="Arial"/>
              </a:rPr>
              <a:t>tömény oldatokban asszociációs és szolvatációs jelenségek is eltérést okozhatnak a </a:t>
            </a:r>
          </a:p>
          <a:p>
            <a:r>
              <a:rPr lang="hu-HU" dirty="0" smtClean="0">
                <a:effectLst/>
                <a:latin typeface="Arial"/>
              </a:rPr>
              <a:t>törvénytől. Híg oldatok esetében is tapasztalhatunk eltérést a Lambert-Beer törvénytől, ezek fizikai és kémiai okokra vezethetők vissza.</a:t>
            </a:r>
          </a:p>
          <a:p>
            <a:r>
              <a:rPr lang="hu-HU" dirty="0" smtClean="0">
                <a:effectLst/>
                <a:latin typeface="Arial"/>
              </a:rPr>
              <a:t>A fizikai okok közül a legfontosabb az, hogy a mintába lépő fény nem teljesen monokromatikus. </a:t>
            </a:r>
          </a:p>
          <a:p>
            <a:r>
              <a:rPr lang="hu-HU" dirty="0" smtClean="0">
                <a:effectLst/>
                <a:latin typeface="Arial"/>
              </a:rPr>
              <a:t>Ekkor a kalibrációs görbe a koncentráció tengely felé hajlik. A résszélesség csökkentésével ezt a hatást mérsékelhetjük, de ekkor csökken a detektorra jutó fénymennyiség is, amelyet az erősítés növelésével tudunk kompenzálni. Ez viszont együtt jár a zajszint növekedésével, így a mérés </a:t>
            </a:r>
          </a:p>
          <a:p>
            <a:r>
              <a:rPr lang="hu-HU" dirty="0" smtClean="0">
                <a:effectLst/>
                <a:latin typeface="Arial"/>
              </a:rPr>
              <a:t>pontosságának romlásával.</a:t>
            </a:r>
            <a:r>
              <a:rPr lang="hu-HU" baseline="0" dirty="0" smtClean="0">
                <a:effectLst/>
                <a:latin typeface="Arial"/>
              </a:rPr>
              <a:t> </a:t>
            </a:r>
            <a:r>
              <a:rPr lang="hu-HU" dirty="0" smtClean="0">
                <a:effectLst/>
                <a:latin typeface="Arial"/>
              </a:rPr>
              <a:t>Kémiai okokra vezethetjük vissza az eltérést, ha a vizsgálni kívánt komponens koncentrációváltozása nem egyenesen</a:t>
            </a:r>
            <a:r>
              <a:rPr lang="hu-HU" baseline="0" dirty="0" smtClean="0">
                <a:effectLst/>
                <a:latin typeface="Arial"/>
              </a:rPr>
              <a:t> </a:t>
            </a:r>
            <a:r>
              <a:rPr lang="hu-HU" dirty="0" smtClean="0">
                <a:effectLst/>
                <a:latin typeface="Arial"/>
              </a:rPr>
              <a:t>arányos a mérni kívánt forma koncentrációváltozásával. Azaz, ha az oldatban asszociáció, disszociáció, szolvatáció, komplexképződés stb. megy végbe. Ezenkívül hatása lehet az oldószer összetételének, a </a:t>
            </a:r>
            <a:r>
              <a:rPr lang="hu-HU" dirty="0" err="1" smtClean="0">
                <a:effectLst/>
                <a:latin typeface="Arial"/>
              </a:rPr>
              <a:t>pH-nak</a:t>
            </a:r>
            <a:r>
              <a:rPr lang="hu-HU" dirty="0" smtClean="0">
                <a:effectLst/>
                <a:latin typeface="Arial"/>
              </a:rPr>
              <a:t>, </a:t>
            </a:r>
            <a:r>
              <a:rPr lang="hu-HU" dirty="0" err="1" smtClean="0">
                <a:effectLst/>
                <a:latin typeface="Arial"/>
              </a:rPr>
              <a:t>a</a:t>
            </a:r>
            <a:r>
              <a:rPr lang="hu-HU" dirty="0" smtClean="0">
                <a:effectLst/>
                <a:latin typeface="Arial"/>
              </a:rPr>
              <a:t> hőmérsékletnek, egyéb mátrixanyag koncentrációváltozásának.</a:t>
            </a:r>
          </a:p>
          <a:p>
            <a:endParaRPr lang="hu-HU" dirty="0" smtClean="0"/>
          </a:p>
          <a:p>
            <a:r>
              <a:rPr lang="hu-HU" dirty="0" smtClean="0">
                <a:effectLst/>
                <a:latin typeface="Arial"/>
              </a:rPr>
              <a:t>Jellegzetes példa a</a:t>
            </a:r>
            <a:r>
              <a:rPr lang="hu-HU" baseline="0" dirty="0" smtClean="0">
                <a:effectLst/>
                <a:latin typeface="Arial"/>
              </a:rPr>
              <a:t> </a:t>
            </a:r>
            <a:r>
              <a:rPr lang="hu-HU" baseline="0" dirty="0" err="1" smtClean="0">
                <a:effectLst/>
                <a:latin typeface="Arial"/>
              </a:rPr>
              <a:t>metilvörös</a:t>
            </a:r>
            <a:r>
              <a:rPr lang="hu-HU" dirty="0" smtClean="0">
                <a:effectLst/>
                <a:latin typeface="Arial"/>
              </a:rPr>
              <a:t> indikátor koncentráció meghatározása (jobb</a:t>
            </a:r>
            <a:r>
              <a:rPr lang="hu-HU" baseline="0" dirty="0" smtClean="0">
                <a:effectLst/>
                <a:latin typeface="Arial"/>
              </a:rPr>
              <a:t> oldati grafikon)</a:t>
            </a:r>
            <a:r>
              <a:rPr lang="hu-HU" dirty="0" smtClean="0">
                <a:effectLst/>
                <a:latin typeface="Arial"/>
              </a:rPr>
              <a:t> </a:t>
            </a:r>
          </a:p>
          <a:p>
            <a:r>
              <a:rPr lang="hu-HU" dirty="0" smtClean="0">
                <a:effectLst/>
                <a:latin typeface="Arial"/>
              </a:rPr>
              <a:t>Különböző </a:t>
            </a:r>
            <a:r>
              <a:rPr lang="hu-HU" dirty="0" err="1" smtClean="0">
                <a:effectLst/>
                <a:latin typeface="Arial"/>
              </a:rPr>
              <a:t>pH-nál</a:t>
            </a:r>
            <a:r>
              <a:rPr lang="hu-HU" dirty="0" smtClean="0">
                <a:effectLst/>
                <a:latin typeface="Arial"/>
              </a:rPr>
              <a:t> a disszociált és a </a:t>
            </a:r>
            <a:r>
              <a:rPr lang="hu-HU" dirty="0" err="1" smtClean="0">
                <a:effectLst/>
                <a:latin typeface="Arial"/>
              </a:rPr>
              <a:t>disszociálatlan</a:t>
            </a:r>
            <a:r>
              <a:rPr lang="hu-HU" dirty="0" smtClean="0">
                <a:effectLst/>
                <a:latin typeface="Arial"/>
              </a:rPr>
              <a:t> forma aránya más-más, így természetesen változik a spektrum is. A két forma </a:t>
            </a:r>
            <a:r>
              <a:rPr lang="hu-HU" dirty="0" err="1" smtClean="0">
                <a:effectLst/>
                <a:latin typeface="Arial"/>
              </a:rPr>
              <a:t>abszorpcióssávjának</a:t>
            </a:r>
            <a:r>
              <a:rPr lang="hu-HU" dirty="0" smtClean="0">
                <a:effectLst/>
                <a:latin typeface="Arial"/>
              </a:rPr>
              <a:t> viszont van egy közös pontja, </a:t>
            </a:r>
            <a:r>
              <a:rPr lang="hu-HU" dirty="0" err="1" smtClean="0">
                <a:effectLst/>
                <a:latin typeface="Arial"/>
              </a:rPr>
              <a:t>izobesztikus</a:t>
            </a:r>
            <a:r>
              <a:rPr lang="hu-HU" dirty="0" smtClean="0">
                <a:effectLst/>
                <a:latin typeface="Arial"/>
              </a:rPr>
              <a:t> pont, ahol az abszorpciós koefficiensük azonos. Itt megvan a lehetőség a </a:t>
            </a:r>
            <a:r>
              <a:rPr lang="hu-HU" dirty="0" err="1" smtClean="0">
                <a:effectLst/>
                <a:latin typeface="Arial"/>
              </a:rPr>
              <a:t>pH-tól</a:t>
            </a:r>
            <a:r>
              <a:rPr lang="hu-HU" baseline="0" dirty="0" smtClean="0">
                <a:effectLst/>
                <a:latin typeface="Arial"/>
              </a:rPr>
              <a:t> </a:t>
            </a:r>
            <a:r>
              <a:rPr lang="hu-HU" dirty="0" smtClean="0">
                <a:effectLst/>
                <a:latin typeface="Arial"/>
              </a:rPr>
              <a:t>(általánosan, mint körülménytől) független koncentráció meghatározásra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01FEF-E795-4A74-A5E0-3E8757CD1E23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3129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>
                <a:effectLst/>
                <a:latin typeface="Times New Roman"/>
              </a:rPr>
              <a:t>4.dia,</a:t>
            </a:r>
            <a:r>
              <a:rPr lang="hu-HU" baseline="0" dirty="0" smtClean="0">
                <a:effectLst/>
                <a:latin typeface="Times New Roman"/>
              </a:rPr>
              <a:t> valamint </a:t>
            </a:r>
            <a:r>
              <a:rPr lang="hu-HU" dirty="0" smtClean="0">
                <a:effectLst/>
                <a:latin typeface="Times New Roman"/>
              </a:rPr>
              <a:t>A spektrofotometriának, mint analitikai módszernek igen nagy jelentősége van mind a szerves, mind a szervetlen kémiai gyakorlatban. Elvileg minden olyan anyag vizsgálható, amelynek elnyelése van a látható, UV (közeli IR) tartományban. Általában érvényes, hogy teljesen ismeretlen összetételű</a:t>
            </a:r>
            <a:r>
              <a:rPr lang="hu-HU" baseline="0" dirty="0" smtClean="0">
                <a:effectLst/>
                <a:latin typeface="Times New Roman"/>
              </a:rPr>
              <a:t> </a:t>
            </a:r>
            <a:r>
              <a:rPr lang="hu-HU" dirty="0" smtClean="0">
                <a:effectLst/>
                <a:latin typeface="Times New Roman"/>
              </a:rPr>
              <a:t>vagy túlságosan sok komponensből álló mintáknál csak korlátozottan használható. Igen sok mintatípusra és komponensre dolgoztak ki analitikai eljárást, de számos esetben az </a:t>
            </a:r>
            <a:r>
              <a:rPr lang="hu-HU" dirty="0" err="1" smtClean="0">
                <a:effectLst/>
                <a:latin typeface="Times New Roman"/>
              </a:rPr>
              <a:t>előkészítőműveletek</a:t>
            </a:r>
            <a:r>
              <a:rPr lang="hu-HU" dirty="0" smtClean="0">
                <a:effectLst/>
                <a:latin typeface="Times New Roman"/>
              </a:rPr>
              <a:t> bonyolultak és a paraméterek igen pontos betartását </a:t>
            </a:r>
          </a:p>
          <a:p>
            <a:r>
              <a:rPr lang="hu-HU" dirty="0" smtClean="0">
                <a:effectLst/>
                <a:latin typeface="Times New Roman"/>
              </a:rPr>
              <a:t>igénylik. Így is számos esetben léphet fel valamilyen zavaróhatás, pl. komplexképződés, mellékreakció, nem szelektív színreakció stb. Ugyanakkor éppen ezekre a paraméterekre való érzékenység teszi alkalmassá a módszert a </a:t>
            </a:r>
            <a:r>
              <a:rPr lang="hu-HU" dirty="0" err="1" smtClean="0">
                <a:effectLst/>
                <a:latin typeface="Times New Roman"/>
              </a:rPr>
              <a:t>különbözőoldategyensúlyi</a:t>
            </a:r>
            <a:r>
              <a:rPr lang="hu-HU" dirty="0" smtClean="0">
                <a:effectLst/>
                <a:latin typeface="Times New Roman"/>
              </a:rPr>
              <a:t>, </a:t>
            </a:r>
            <a:r>
              <a:rPr lang="hu-HU" dirty="0" err="1" smtClean="0">
                <a:effectLst/>
                <a:latin typeface="Times New Roman"/>
              </a:rPr>
              <a:t>reakciókinetikai</a:t>
            </a:r>
            <a:r>
              <a:rPr lang="hu-HU" dirty="0" smtClean="0">
                <a:effectLst/>
                <a:latin typeface="Times New Roman"/>
              </a:rPr>
              <a:t> stb. vizsgálatokhoz.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01FEF-E795-4A74-A5E0-3E8757CD1E23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770005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Azonosítást végezhetünk a spektrum alapján. Két anyagot akkor tekintünk azonosnak, ha abszorpciós színképük teljes egészében megegyezik egymással.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Az abszorpciós színkép alapján igen egyszerűen eldönthető egy-egy anyag tisztasága ill. szennyezettsége. A szennyezettség meghatározásánál ügyelni kell arra, hogy nem minden szennyezőre egyforma a kimutathatóság határa. A szennyező szelektív abszorpciójának a mértéke a vizsgált hullámhossz tartományban meghatározza a kimutathatóság értékét.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01FEF-E795-4A74-A5E0-3E8757CD1E23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4940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>
                <a:effectLst/>
                <a:latin typeface="Arial"/>
              </a:rPr>
              <a:t>A spektrofotométer olyan optikai berendezés, amellyel a gyakorlatilag monokromatikus fény </a:t>
            </a:r>
          </a:p>
          <a:p>
            <a:r>
              <a:rPr lang="hu-HU" dirty="0" smtClean="0">
                <a:effectLst/>
                <a:latin typeface="Arial"/>
              </a:rPr>
              <a:t>intenzitását illetve az intenzitás változását nagy pontossággal mérni lehet. A spektrofotométereket több szempontból osztályozhatjuk. Az egyik felosztás, a mérés hullámhossz tartománya szerint ismerünk ultraibolya, látható és infravörös tartományban mérő spektrofotométereket. A másik </a:t>
            </a:r>
          </a:p>
          <a:p>
            <a:r>
              <a:rPr lang="hu-HU" dirty="0" smtClean="0">
                <a:effectLst/>
                <a:latin typeface="Arial"/>
              </a:rPr>
              <a:t>felosztás, a fényelbontás módja szerint prizmás és rácsos spektrofotométereket. További felosztás, a működési elv illetve a felépítés szerint</a:t>
            </a:r>
            <a:r>
              <a:rPr lang="hu-HU" baseline="0" dirty="0" smtClean="0">
                <a:effectLst/>
                <a:latin typeface="Arial"/>
              </a:rPr>
              <a:t> </a:t>
            </a:r>
            <a:r>
              <a:rPr lang="hu-HU" dirty="0" smtClean="0">
                <a:effectLst/>
                <a:latin typeface="Arial"/>
              </a:rPr>
              <a:t>megkülönböztetünk egysugaras, kétsugaras, valamint szakaszosan működő és folyamatosan működő automatikusan regisztráló spektrofotométereket. A mindennapi gyakorlatban a leggyakrabban kétsugaras és diódasoros fotométerekkel találkozhatunk.</a:t>
            </a:r>
          </a:p>
          <a:p>
            <a:r>
              <a:rPr lang="hu-HU" dirty="0" smtClean="0">
                <a:effectLst/>
                <a:latin typeface="Arial"/>
              </a:rPr>
              <a:t>A spektrofotométer fő részei:</a:t>
            </a:r>
            <a:r>
              <a:rPr lang="hu-HU" baseline="0" dirty="0" smtClean="0">
                <a:effectLst/>
                <a:latin typeface="Arial"/>
              </a:rPr>
              <a:t> </a:t>
            </a:r>
            <a:r>
              <a:rPr lang="hu-HU" dirty="0" smtClean="0">
                <a:effectLst/>
                <a:latin typeface="Arial"/>
              </a:rPr>
              <a:t>sugárforrás,</a:t>
            </a:r>
            <a:r>
              <a:rPr lang="hu-HU" baseline="0" dirty="0" smtClean="0">
                <a:effectLst/>
                <a:latin typeface="Arial"/>
              </a:rPr>
              <a:t> </a:t>
            </a:r>
            <a:r>
              <a:rPr lang="hu-HU" dirty="0" smtClean="0">
                <a:effectLst/>
                <a:latin typeface="Arial"/>
              </a:rPr>
              <a:t>mintatér,</a:t>
            </a:r>
            <a:r>
              <a:rPr lang="hu-HU" baseline="0" dirty="0" smtClean="0">
                <a:effectLst/>
                <a:latin typeface="Arial"/>
              </a:rPr>
              <a:t> </a:t>
            </a:r>
            <a:r>
              <a:rPr lang="hu-HU" dirty="0" smtClean="0">
                <a:effectLst/>
                <a:latin typeface="Arial"/>
              </a:rPr>
              <a:t>monokromátor,</a:t>
            </a:r>
            <a:r>
              <a:rPr lang="hu-HU" baseline="0" dirty="0" smtClean="0">
                <a:effectLst/>
                <a:latin typeface="Arial"/>
              </a:rPr>
              <a:t> </a:t>
            </a:r>
            <a:r>
              <a:rPr lang="hu-HU" dirty="0" smtClean="0">
                <a:effectLst/>
                <a:latin typeface="Arial"/>
              </a:rPr>
              <a:t>detektor, kijelző rendszer (számítógép)</a:t>
            </a:r>
          </a:p>
          <a:p>
            <a:endParaRPr lang="hu-HU" dirty="0" smtClean="0">
              <a:effectLst/>
              <a:latin typeface="Arial"/>
            </a:endParaRPr>
          </a:p>
          <a:p>
            <a:r>
              <a:rPr lang="hu-HU" dirty="0" smtClean="0">
                <a:effectLst/>
                <a:latin typeface="Arial"/>
              </a:rPr>
              <a:t>A kétsugaras készülékeknél a sugárforrásból kilépő fényt két fényútra bontják fel, amelyekből az egyik a referenciaoldaton, a másik a mintán halad keresztül (2. ábra). Így gyakorlatilag a két fényintenzitás (Io, I) azonos időben hasonlítható össze. Ezzel kiküszöbölődik a</a:t>
            </a:r>
            <a:r>
              <a:rPr lang="hu-HU" baseline="0" dirty="0" smtClean="0">
                <a:effectLst/>
                <a:latin typeface="Arial"/>
              </a:rPr>
              <a:t> </a:t>
            </a:r>
            <a:r>
              <a:rPr lang="hu-HU" dirty="0" smtClean="0">
                <a:effectLst/>
                <a:latin typeface="Arial"/>
              </a:rPr>
              <a:t>tápfeszültség, az </a:t>
            </a:r>
          </a:p>
          <a:p>
            <a:r>
              <a:rPr lang="hu-HU" dirty="0" smtClean="0">
                <a:effectLst/>
                <a:latin typeface="Arial"/>
              </a:rPr>
              <a:t>elektronika, a sugárforrás esetleges ingadozásából származó hiba.</a:t>
            </a:r>
          </a:p>
          <a:p>
            <a:endParaRPr lang="hu-HU" dirty="0" smtClean="0">
              <a:effectLst/>
              <a:latin typeface="Arial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01FEF-E795-4A74-A5E0-3E8757CD1E23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5464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5D9B4-39C7-402E-8B23-C0435D832AFA}" type="datetimeFigureOut">
              <a:rPr lang="hu-HU" smtClean="0"/>
              <a:t>2020.03.18.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EFC56-4DF6-4571-B235-2F5BCD71BED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1139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5D9B4-39C7-402E-8B23-C0435D832AFA}" type="datetimeFigureOut">
              <a:rPr lang="hu-HU" smtClean="0"/>
              <a:t>2020.03.18.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EFC56-4DF6-4571-B235-2F5BCD71BED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5441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5D9B4-39C7-402E-8B23-C0435D832AFA}" type="datetimeFigureOut">
              <a:rPr lang="hu-HU" smtClean="0"/>
              <a:t>2020.03.18.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EFC56-4DF6-4571-B235-2F5BCD71BED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1731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5D9B4-39C7-402E-8B23-C0435D832AFA}" type="datetimeFigureOut">
              <a:rPr lang="hu-HU" smtClean="0"/>
              <a:t>2020.03.18.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EFC56-4DF6-4571-B235-2F5BCD71BED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65158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5D9B4-39C7-402E-8B23-C0435D832AFA}" type="datetimeFigureOut">
              <a:rPr lang="hu-HU" smtClean="0"/>
              <a:t>2020.03.18.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EFC56-4DF6-4571-B235-2F5BCD71BED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1063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5D9B4-39C7-402E-8B23-C0435D832AFA}" type="datetimeFigureOut">
              <a:rPr lang="hu-HU" smtClean="0"/>
              <a:t>2020.03.18.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EFC56-4DF6-4571-B235-2F5BCD71BED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3840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5D9B4-39C7-402E-8B23-C0435D832AFA}" type="datetimeFigureOut">
              <a:rPr lang="hu-HU" smtClean="0"/>
              <a:t>2020.03.18.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EFC56-4DF6-4571-B235-2F5BCD71BED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7924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5D9B4-39C7-402E-8B23-C0435D832AFA}" type="datetimeFigureOut">
              <a:rPr lang="hu-HU" smtClean="0"/>
              <a:t>2020.03.18.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EFC56-4DF6-4571-B235-2F5BCD71BED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6105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5D9B4-39C7-402E-8B23-C0435D832AFA}" type="datetimeFigureOut">
              <a:rPr lang="hu-HU" smtClean="0"/>
              <a:t>2020.03.18.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EFC56-4DF6-4571-B235-2F5BCD71BED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26085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5D9B4-39C7-402E-8B23-C0435D832AFA}" type="datetimeFigureOut">
              <a:rPr lang="hu-HU" smtClean="0"/>
              <a:t>2020.03.18.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EFC56-4DF6-4571-B235-2F5BCD71BED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62499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5D9B4-39C7-402E-8B23-C0435D832AFA}" type="datetimeFigureOut">
              <a:rPr lang="hu-HU" smtClean="0"/>
              <a:t>2020.03.18.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EFC56-4DF6-4571-B235-2F5BCD71BED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5745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5D9B4-39C7-402E-8B23-C0435D832AFA}" type="datetimeFigureOut">
              <a:rPr lang="hu-HU" smtClean="0"/>
              <a:t>2020.03.18.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EFC56-4DF6-4571-B235-2F5BCD71BED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23582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4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45.jpe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8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49.jpeg"/><Relationship Id="rId4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514667" y="596153"/>
            <a:ext cx="5487400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Műszeres analitika II.</a:t>
            </a:r>
            <a:endParaRPr lang="hu-HU" altLang="hu-HU" sz="36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(TKBE0532)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hu-HU" altLang="hu-HU" sz="4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UV-VIS </a:t>
            </a:r>
            <a:r>
              <a:rPr lang="hu-HU" altLang="hu-HU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spektrofotometria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hu-HU" altLang="hu-HU" sz="40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Andrási Melinda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hu-HU" altLang="hu-HU" sz="4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Debreceni Egyetem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Természettudományi és Technológiai Kar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Szervetlen és Analitikai Kémiai Tanszék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hu-HU" altLang="hu-HU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55" y="4468625"/>
            <a:ext cx="79057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191" y="4854388"/>
            <a:ext cx="1643325" cy="178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455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4"/>
          <p:cNvSpPr txBox="1">
            <a:spLocks noChangeArrowheads="1"/>
          </p:cNvSpPr>
          <p:nvPr/>
        </p:nvSpPr>
        <p:spPr bwMode="auto">
          <a:xfrm>
            <a:off x="504321" y="601067"/>
            <a:ext cx="4351128" cy="43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A spektrofotométerek felépítése</a:t>
            </a:r>
            <a:endParaRPr lang="hu-HU" altLang="hu-HU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4"/>
          <p:cNvSpPr txBox="1">
            <a:spLocks noChangeArrowheads="1"/>
          </p:cNvSpPr>
          <p:nvPr/>
        </p:nvSpPr>
        <p:spPr bwMode="auto">
          <a:xfrm>
            <a:off x="988744" y="1115330"/>
            <a:ext cx="3530134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Egysugaras </a:t>
            </a:r>
            <a:r>
              <a:rPr lang="hu-HU" altLang="hu-H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spektrofotométer</a:t>
            </a: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Kétsugaras </a:t>
            </a:r>
            <a:r>
              <a:rPr lang="hu-HU" altLang="hu-H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spektrofotométer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95" y="2142781"/>
            <a:ext cx="7877175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613" y="4239411"/>
            <a:ext cx="429577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0"/>
            <a:ext cx="3896259" cy="50860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24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UV-VIS spektrofotometria</a:t>
            </a:r>
            <a:endParaRPr lang="hu-HU" altLang="hu-HU" sz="24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07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92991" y="826991"/>
            <a:ext cx="863329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5738" indent="-1857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deutérium </a:t>
            </a:r>
            <a:r>
              <a:rPr lang="hu-HU" altLang="hu-H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lámpa UV </a:t>
            </a:r>
            <a:r>
              <a:rPr lang="hu-HU" altLang="hu-H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fény </a:t>
            </a:r>
            <a:r>
              <a:rPr lang="hu-HU" altLang="hu-H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tartományában (200-400 nm)</a:t>
            </a:r>
          </a:p>
          <a:p>
            <a:pPr algn="just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wolfram</a:t>
            </a:r>
            <a:r>
              <a:rPr lang="hu-HU" altLang="hu-H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altLang="hu-HU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hu-HU" altLang="hu-H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halogén </a:t>
            </a:r>
            <a:r>
              <a:rPr lang="hu-HU" altLang="hu-H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lámpa a látható </a:t>
            </a:r>
            <a:r>
              <a:rPr lang="hu-HU" altLang="hu-H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fény </a:t>
            </a:r>
            <a:r>
              <a:rPr lang="hu-HU" altLang="hu-H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tartományában (400-800 nm) </a:t>
            </a:r>
          </a:p>
          <a:p>
            <a:pPr algn="just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hu-HU" altLang="hu-H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hu-HU" altLang="hu-H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folyamatos spektrum</a:t>
            </a:r>
            <a:endParaRPr lang="hu-HU" altLang="hu-H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hu-HU" altLang="hu-H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stabilitás</a:t>
            </a:r>
            <a:endParaRPr lang="hu-HU" altLang="hu-H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hu-HU" altLang="hu-H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intenzív fény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123" y="3307569"/>
            <a:ext cx="528637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0" y="0"/>
            <a:ext cx="6993261" cy="50860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24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UV-VIS spektrofotométer felépítése, fényforrás</a:t>
            </a:r>
            <a:endParaRPr lang="hu-HU" altLang="hu-HU" sz="24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52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/>
          <p:cNvSpPr txBox="1">
            <a:spLocks noChangeArrowheads="1"/>
          </p:cNvSpPr>
          <p:nvPr/>
        </p:nvSpPr>
        <p:spPr bwMode="auto">
          <a:xfrm>
            <a:off x="179780" y="553998"/>
            <a:ext cx="823371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fényforrás összetett fényének felbontása, a kívánt hullámhosszúságú monokromatikus fény kiválasztására szolgál. </a:t>
            </a:r>
            <a:endParaRPr lang="hu-HU" altLang="hu-H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90355" y="3272848"/>
            <a:ext cx="40591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0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Szűrő</a:t>
            </a:r>
            <a:r>
              <a:rPr lang="hu-HU" altLang="hu-H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(abszorpciós, interferencia)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470" y="3672898"/>
            <a:ext cx="2255837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039" y="3651466"/>
            <a:ext cx="1755775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216793" y="1541451"/>
            <a:ext cx="414449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Prizma</a:t>
            </a:r>
            <a:r>
              <a:rPr lang="hu-HU" altLang="hu-H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fénytörés hullámhosszfüggésén alapszik.</a:t>
            </a:r>
            <a:endParaRPr lang="hu-HU" altLang="hu-H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617" y="5332484"/>
            <a:ext cx="30289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831" y="1590460"/>
            <a:ext cx="3752417" cy="1641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90356" y="5460363"/>
            <a:ext cx="43463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Optikai rács </a:t>
            </a:r>
          </a:p>
          <a:p>
            <a:pPr algn="just"/>
            <a:r>
              <a:rPr lang="hu-H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vonal/mm, a diffrakció ill. az interferencia jelenségén alapszik. 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0" y="0"/>
            <a:ext cx="7658507" cy="50860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24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UV-VIS spektrofotométer felépítése, monokromátor</a:t>
            </a:r>
            <a:endParaRPr lang="hu-HU" altLang="hu-HU" sz="24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87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26472" y="733141"/>
            <a:ext cx="263405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Kvarc (UV-VIS)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Üveg, műanyag (VIS)</a:t>
            </a:r>
            <a:endParaRPr lang="hu-HU" altLang="hu-HU" sz="20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8" t="21353" r="7148"/>
          <a:stretch/>
        </p:blipFill>
        <p:spPr bwMode="auto">
          <a:xfrm>
            <a:off x="721754" y="1551709"/>
            <a:ext cx="7674095" cy="5281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0" y="0"/>
            <a:ext cx="6736781" cy="50860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24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UV-VIS spektrofotométer felépítése, </a:t>
            </a:r>
            <a:r>
              <a:rPr lang="hu-HU" altLang="hu-HU" sz="2400" b="1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küvetták</a:t>
            </a:r>
            <a:endParaRPr lang="hu-HU" altLang="hu-HU" sz="24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63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205995" y="872850"/>
            <a:ext cx="1227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000" dirty="0">
                <a:solidFill>
                  <a:prstClr val="black"/>
                </a:solidFill>
                <a:latin typeface="Arial" charset="0"/>
                <a:cs typeface="Arial" charset="0"/>
              </a:rPr>
              <a:t>Fotocella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46" y="1677784"/>
            <a:ext cx="2974975" cy="346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909128" y="822055"/>
            <a:ext cx="29067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000" dirty="0" err="1">
                <a:solidFill>
                  <a:prstClr val="black"/>
                </a:solidFill>
                <a:latin typeface="Arial" charset="0"/>
                <a:cs typeface="Arial" charset="0"/>
              </a:rPr>
              <a:t>Fotoelektronsokszorozó</a:t>
            </a:r>
            <a:endParaRPr lang="hu-HU" altLang="hu-HU" sz="20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552" y="1272900"/>
            <a:ext cx="4713864" cy="2266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596" y="3856627"/>
            <a:ext cx="4041775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0" y="0"/>
            <a:ext cx="7060587" cy="50860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24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UV-VIS spektrofotométer felépítése, detektorok</a:t>
            </a:r>
            <a:endParaRPr lang="hu-HU" altLang="hu-HU" sz="24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80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381010" y="609600"/>
            <a:ext cx="8632371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20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Diódasoros detektor:</a:t>
            </a:r>
          </a:p>
          <a:p>
            <a:pPr marL="342900" indent="-3429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hu-HU" altLang="hu-HU" sz="2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512-1024 elemből álló félvezető </a:t>
            </a:r>
            <a:r>
              <a:rPr lang="hu-HU" altLang="hu-HU" sz="2000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fotodetektor</a:t>
            </a:r>
            <a:endParaRPr lang="hu-HU" altLang="hu-HU" sz="2000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342900" indent="-3429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hu-HU" altLang="hu-HU" sz="2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a rács felbontja a fényt, de nem kell kiválasztani egy hullámhosszt, a diódasor egyszerre elemzi a teljes áteresztési spektrumot</a:t>
            </a:r>
          </a:p>
          <a:p>
            <a:pPr marL="342900" indent="-3429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hu-HU" altLang="hu-HU" sz="2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gyors (teljes spektrum 1 </a:t>
            </a:r>
            <a:r>
              <a:rPr lang="hu-HU" altLang="hu-HU" sz="2000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s-on</a:t>
            </a:r>
            <a:r>
              <a:rPr lang="hu-HU" altLang="hu-HU" sz="2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belül)</a:t>
            </a:r>
          </a:p>
          <a:p>
            <a:pPr marL="342900" indent="-3429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hu-HU" altLang="hu-HU" sz="2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nagy energiájú fény halad át a mintán (fotokémiai reakciót okozhat)</a:t>
            </a:r>
            <a:endParaRPr lang="hu-HU" altLang="hu-HU" sz="20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72" b="10559"/>
          <a:stretch/>
        </p:blipFill>
        <p:spPr bwMode="auto">
          <a:xfrm>
            <a:off x="-5807" y="3135086"/>
            <a:ext cx="7255863" cy="3135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0"/>
            <a:ext cx="7060587" cy="50860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24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UV-VIS spektrofotométer felépítése, detektorok</a:t>
            </a:r>
            <a:endParaRPr lang="hu-HU" altLang="hu-HU" sz="24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7" t="4180" r="19297" b="3958"/>
          <a:stretch/>
        </p:blipFill>
        <p:spPr bwMode="auto">
          <a:xfrm>
            <a:off x="7321854" y="3542122"/>
            <a:ext cx="1691527" cy="2608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566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02" y="772843"/>
            <a:ext cx="8331899" cy="5323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0" y="0"/>
            <a:ext cx="4495141" cy="50860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24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Diódasoros spektrofotométer</a:t>
            </a:r>
            <a:endParaRPr lang="hu-HU" altLang="hu-HU" sz="24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90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081671" y="542978"/>
            <a:ext cx="6813084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20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CCD detektor (</a:t>
            </a:r>
            <a:r>
              <a:rPr lang="hu-HU" altLang="hu-HU" sz="2000" b="1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Charge</a:t>
            </a:r>
            <a:r>
              <a:rPr lang="hu-HU" altLang="hu-HU" sz="20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hu-HU" altLang="hu-HU" sz="2000" b="1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Coupled</a:t>
            </a:r>
            <a:r>
              <a:rPr lang="hu-HU" altLang="hu-HU" sz="20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hu-HU" altLang="hu-HU" sz="2000" b="1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Device</a:t>
            </a:r>
            <a:r>
              <a:rPr lang="hu-HU" altLang="hu-HU" sz="20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)</a:t>
            </a:r>
          </a:p>
          <a:p>
            <a:pPr marL="342900" indent="-3429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hu-HU" altLang="hu-HU" sz="2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Két dimenziós félvezető detektor.</a:t>
            </a:r>
          </a:p>
          <a:p>
            <a:pPr marL="342900" indent="-3429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hu-HU" altLang="hu-HU" sz="2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Nagy érzékenység (több pixelre eső fény összegződik).</a:t>
            </a:r>
            <a:endParaRPr lang="hu-HU" altLang="hu-HU" sz="20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" t="3800" r="1589" b="5658"/>
          <a:stretch/>
        </p:blipFill>
        <p:spPr bwMode="auto">
          <a:xfrm>
            <a:off x="1173233" y="2585148"/>
            <a:ext cx="6795111" cy="412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0" y="0"/>
            <a:ext cx="7060587" cy="50860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24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UV-VIS spektrofotométer felépítése, detektorok</a:t>
            </a:r>
            <a:endParaRPr lang="hu-HU" altLang="hu-HU" sz="24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53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0" y="0"/>
            <a:ext cx="6427401" cy="50860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24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UV-VIS alkalmazása, kvantitatív információ</a:t>
            </a:r>
            <a:endParaRPr lang="en-US" altLang="hu-HU" sz="24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grpSp>
        <p:nvGrpSpPr>
          <p:cNvPr id="2" name="Csoportba foglalás 1"/>
          <p:cNvGrpSpPr/>
          <p:nvPr/>
        </p:nvGrpSpPr>
        <p:grpSpPr>
          <a:xfrm>
            <a:off x="805303" y="1727201"/>
            <a:ext cx="7507423" cy="4535054"/>
            <a:chOff x="323273" y="1301328"/>
            <a:chExt cx="5246255" cy="3363037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3" t="23804" r="5169" b="6236"/>
            <a:stretch/>
          </p:blipFill>
          <p:spPr bwMode="auto">
            <a:xfrm>
              <a:off x="323273" y="1301328"/>
              <a:ext cx="5246255" cy="3363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0" t="57487" r="56319" b="2682"/>
            <a:stretch/>
          </p:blipFill>
          <p:spPr bwMode="auto">
            <a:xfrm>
              <a:off x="701964" y="3011053"/>
              <a:ext cx="2041236" cy="15517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Szövegdoboz 3"/>
          <p:cNvSpPr txBox="1"/>
          <p:nvPr/>
        </p:nvSpPr>
        <p:spPr>
          <a:xfrm>
            <a:off x="2896992" y="775854"/>
            <a:ext cx="3385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Lambert-Beer törvény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80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uvjk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9" t="25320" r="1762" b="48532"/>
          <a:stretch/>
        </p:blipFill>
        <p:spPr bwMode="auto">
          <a:xfrm>
            <a:off x="3160251" y="495447"/>
            <a:ext cx="5890722" cy="236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uvjk0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68" t="4974" r="13509" b="44949"/>
          <a:stretch/>
        </p:blipFill>
        <p:spPr bwMode="auto">
          <a:xfrm>
            <a:off x="2466108" y="2927927"/>
            <a:ext cx="3891527" cy="387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0" y="0"/>
            <a:ext cx="6427401" cy="55399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24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UV-VIS alkalmazása, kvantitatív információ</a:t>
            </a:r>
            <a:endParaRPr lang="en-US" altLang="hu-HU" sz="24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grpSp>
        <p:nvGrpSpPr>
          <p:cNvPr id="3" name="Csoportba foglalás 2"/>
          <p:cNvGrpSpPr/>
          <p:nvPr/>
        </p:nvGrpSpPr>
        <p:grpSpPr>
          <a:xfrm>
            <a:off x="92508" y="959723"/>
            <a:ext cx="3008976" cy="1639517"/>
            <a:chOff x="37092" y="1172151"/>
            <a:chExt cx="3008976" cy="1639517"/>
          </a:xfrm>
        </p:grpSpPr>
        <p:pic>
          <p:nvPicPr>
            <p:cNvPr id="4099" name="Picture 3" descr="E:\uvjk05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88" t="66178" r="46099" b="24735"/>
            <a:stretch/>
          </p:blipFill>
          <p:spPr bwMode="auto">
            <a:xfrm>
              <a:off x="221820" y="1172151"/>
              <a:ext cx="2824248" cy="799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 descr="E:\uvjk05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38" t="66178" r="985" b="24735"/>
            <a:stretch/>
          </p:blipFill>
          <p:spPr bwMode="auto">
            <a:xfrm>
              <a:off x="37092" y="2012659"/>
              <a:ext cx="2928387" cy="799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926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0" y="0"/>
            <a:ext cx="3896259" cy="50860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24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UV-VIS spektrofotometria</a:t>
            </a:r>
            <a:endParaRPr lang="hu-HU" altLang="hu-HU" sz="24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762" y="742442"/>
            <a:ext cx="3106025" cy="20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http://www.biology.arizona.edu/biochemistry/problem_sets/photosynthesis_1/graphics/excited_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92" y="1088571"/>
            <a:ext cx="3225958" cy="151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Csoportba foglalás 8"/>
          <p:cNvGrpSpPr/>
          <p:nvPr/>
        </p:nvGrpSpPr>
        <p:grpSpPr>
          <a:xfrm>
            <a:off x="3149265" y="2984955"/>
            <a:ext cx="2581156" cy="911721"/>
            <a:chOff x="3334327" y="4498109"/>
            <a:chExt cx="2581156" cy="911721"/>
          </a:xfrm>
        </p:grpSpPr>
        <p:sp>
          <p:nvSpPr>
            <p:cNvPr id="3" name="Szövegdoboz 2"/>
            <p:cNvSpPr txBox="1"/>
            <p:nvPr/>
          </p:nvSpPr>
          <p:spPr>
            <a:xfrm>
              <a:off x="3334327" y="4498109"/>
              <a:ext cx="25811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hu-HU" sz="2000" baseline="-25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</a:t>
              </a:r>
              <a:r>
                <a:rPr lang="hu-HU" sz="2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hu-HU" sz="2000" baseline="-25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</a:t>
              </a:r>
              <a:r>
                <a:rPr lang="hu-HU" sz="2000" baseline="-25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hu-HU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+ E </a:t>
              </a:r>
              <a:r>
                <a:rPr lang="hu-HU" sz="2000" baseline="-25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vib</a:t>
              </a:r>
              <a:r>
                <a:rPr lang="hu-HU" sz="2000" baseline="-25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hu-HU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E </a:t>
              </a:r>
              <a:r>
                <a:rPr lang="hu-HU" sz="2000" baseline="-25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rot</a:t>
              </a:r>
              <a:r>
                <a:rPr lang="hu-HU" sz="2000" baseline="-25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4" name="Bal oldali kapcsos zárójel 3"/>
            <p:cNvSpPr/>
            <p:nvPr/>
          </p:nvSpPr>
          <p:spPr>
            <a:xfrm rot="16200000">
              <a:off x="4012542" y="4845871"/>
              <a:ext cx="197797" cy="314824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prstClr val="black"/>
                </a:solidFill>
              </a:endParaRPr>
            </a:p>
          </p:txBody>
        </p:sp>
        <p:sp>
          <p:nvSpPr>
            <p:cNvPr id="5" name="Jobb oldali kapcsos zárójel 4"/>
            <p:cNvSpPr/>
            <p:nvPr/>
          </p:nvSpPr>
          <p:spPr>
            <a:xfrm rot="5400000">
              <a:off x="4918001" y="4539913"/>
              <a:ext cx="243849" cy="898905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prstClr val="black"/>
                </a:solidFill>
              </a:endParaRPr>
            </a:p>
          </p:txBody>
        </p:sp>
        <p:sp>
          <p:nvSpPr>
            <p:cNvPr id="6" name="Szövegdoboz 5"/>
            <p:cNvSpPr txBox="1"/>
            <p:nvPr/>
          </p:nvSpPr>
          <p:spPr>
            <a:xfrm>
              <a:off x="3769694" y="5102053"/>
              <a:ext cx="7743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UV-VIS</a:t>
              </a:r>
            </a:p>
          </p:txBody>
        </p:sp>
        <p:sp>
          <p:nvSpPr>
            <p:cNvPr id="8" name="Szövegdoboz 7"/>
            <p:cNvSpPr txBox="1"/>
            <p:nvPr/>
          </p:nvSpPr>
          <p:spPr>
            <a:xfrm>
              <a:off x="4857824" y="5094248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IR</a:t>
              </a:r>
            </a:p>
          </p:txBody>
        </p:sp>
      </p:grpSp>
      <p:sp>
        <p:nvSpPr>
          <p:cNvPr id="10" name="Szövegdoboz 9"/>
          <p:cNvSpPr txBox="1"/>
          <p:nvPr/>
        </p:nvSpPr>
        <p:spPr>
          <a:xfrm>
            <a:off x="272141" y="3921769"/>
            <a:ext cx="85888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UV-VIS tartományban elnyelt fényenergia hatására a molekula külső pályáján elhelyezkedő elektronjai gerjesztődnek magasabb, nagyobb energiájú pályára.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két pálya energianívói közötti energiakülönbséget fedezi az elnyelt fény energiája.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Elektrongerjesztés során mind az alapállapothoz, mind pedig a gerjesztett állapothoz számos rezgési energiaszint tartozik, egy-egy rezgési energiaszinthez pedig további forgási energiaszintek.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Sávos spektrum.  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185053" y="542387"/>
            <a:ext cx="2329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 módszer elve</a:t>
            </a:r>
          </a:p>
        </p:txBody>
      </p:sp>
    </p:spTree>
    <p:extLst>
      <p:ext uri="{BB962C8B-B14F-4D97-AF65-F5344CB8AC3E}">
        <p14:creationId xmlns:p14="http://schemas.microsoft.com/office/powerpoint/2010/main" val="341716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0" y="0"/>
            <a:ext cx="3077124" cy="50860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24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UV-VIS alkalmazása</a:t>
            </a:r>
            <a:endParaRPr lang="en-US" altLang="hu-HU" sz="24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5122" name="Picture 2" descr="E:\uvjk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9" t="71111" r="1855" b="3569"/>
          <a:stretch/>
        </p:blipFill>
        <p:spPr bwMode="auto">
          <a:xfrm>
            <a:off x="1237673" y="508005"/>
            <a:ext cx="6598245" cy="271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uvjk0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2" t="55892" r="37813" b="29293"/>
          <a:stretch/>
        </p:blipFill>
        <p:spPr bwMode="auto">
          <a:xfrm>
            <a:off x="1769146" y="4378035"/>
            <a:ext cx="6052168" cy="227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uvjk0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300" r="8328" b="67676"/>
          <a:stretch/>
        </p:blipFill>
        <p:spPr bwMode="auto">
          <a:xfrm>
            <a:off x="1234787" y="3306628"/>
            <a:ext cx="6798738" cy="97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70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0" y="0"/>
            <a:ext cx="6222216" cy="55399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24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UV-VIS alkalmazása, kvalitatív információ</a:t>
            </a:r>
            <a:endParaRPr lang="en-US" altLang="hu-HU" sz="24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43" y="1040461"/>
            <a:ext cx="2636093" cy="2603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410" y="879362"/>
            <a:ext cx="2925612" cy="29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99" y="4142791"/>
            <a:ext cx="1025184" cy="1119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040" y="4142791"/>
            <a:ext cx="1349572" cy="1119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797571" y="5297448"/>
            <a:ext cx="885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/>
              <a:t>szalicilsav</a:t>
            </a:r>
            <a:endParaRPr lang="hu-HU" sz="14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2365391" y="5309886"/>
            <a:ext cx="745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/>
              <a:t>aszpirin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120095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-4288" y="-12535"/>
            <a:ext cx="3603171" cy="46166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4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Optikai módszerek</a:t>
            </a:r>
            <a:endParaRPr lang="hu-HU" altLang="hu-HU" sz="24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641601" y="631669"/>
            <a:ext cx="4256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Sávos spektrum: molekulák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9" t="23476" r="4920" b="4538"/>
          <a:stretch/>
        </p:blipFill>
        <p:spPr bwMode="auto">
          <a:xfrm>
            <a:off x="163941" y="1597705"/>
            <a:ext cx="4361405" cy="287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9" t="72600" r="5937" b="5733"/>
          <a:stretch/>
        </p:blipFill>
        <p:spPr bwMode="auto">
          <a:xfrm>
            <a:off x="793400" y="5079993"/>
            <a:ext cx="7805657" cy="155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600" y="1597705"/>
            <a:ext cx="4071169" cy="307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26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06777" y="567707"/>
            <a:ext cx="8586068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UV és látható (VIS) fény energiája külső elektronok gerjesztésére alkalmas. </a:t>
            </a:r>
          </a:p>
          <a:p>
            <a:r>
              <a:rPr lang="hu-HU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Ebben az elektromágneses tartományban nyelnek el: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1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π-</a:t>
            </a:r>
            <a:r>
              <a:rPr lang="hu-HU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 kötéssel, </a:t>
            </a:r>
            <a:r>
              <a:rPr lang="hu-HU" sz="1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nemkötő</a:t>
            </a:r>
            <a:r>
              <a:rPr lang="hu-HU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 elektronpárral rendelkező molekulák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konjugált kettős kötésű molekulák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átmeneti fémionok d-d átmenete</a:t>
            </a:r>
            <a:endParaRPr lang="hu-HU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-4288" y="-12535"/>
            <a:ext cx="3603171" cy="46166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4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Optikai módszerek</a:t>
            </a:r>
            <a:endParaRPr lang="hu-HU" altLang="hu-HU" sz="24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72" y="4105543"/>
            <a:ext cx="413385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855" y="4105538"/>
            <a:ext cx="1828797" cy="114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15" y="5475102"/>
            <a:ext cx="4163391" cy="1249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Csoportba foglalás 7"/>
          <p:cNvGrpSpPr/>
          <p:nvPr/>
        </p:nvGrpSpPr>
        <p:grpSpPr>
          <a:xfrm>
            <a:off x="391834" y="2374312"/>
            <a:ext cx="3666963" cy="1452654"/>
            <a:chOff x="1677399" y="1920181"/>
            <a:chExt cx="3581986" cy="1582446"/>
          </a:xfrm>
        </p:grpSpPr>
        <p:pic>
          <p:nvPicPr>
            <p:cNvPr id="3076" name="Picture 4" descr="KÃ©ptalÃ¡lat a kÃ¶vetkezÅre: âbenzolâ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77" t="-1" r="26957" b="62586"/>
            <a:stretch/>
          </p:blipFill>
          <p:spPr bwMode="auto">
            <a:xfrm>
              <a:off x="1677399" y="1920181"/>
              <a:ext cx="2765291" cy="1206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KÃ©ptalÃ¡lat a kÃ¶vetkezÅre: âbenzolâ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82" t="49787" r="3358" b="15822"/>
            <a:stretch/>
          </p:blipFill>
          <p:spPr bwMode="auto">
            <a:xfrm>
              <a:off x="4328427" y="2132941"/>
              <a:ext cx="930958" cy="813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Szövegdoboz 2"/>
            <p:cNvSpPr txBox="1"/>
            <p:nvPr/>
          </p:nvSpPr>
          <p:spPr>
            <a:xfrm>
              <a:off x="2198254" y="3164073"/>
              <a:ext cx="7348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600" dirty="0" smtClean="0"/>
                <a:t>benzol</a:t>
              </a:r>
              <a:endParaRPr lang="hu-HU" sz="1600" dirty="0"/>
            </a:p>
          </p:txBody>
        </p:sp>
      </p:grpSp>
      <p:sp>
        <p:nvSpPr>
          <p:cNvPr id="4" name="Szövegdoboz 3"/>
          <p:cNvSpPr txBox="1"/>
          <p:nvPr/>
        </p:nvSpPr>
        <p:spPr>
          <a:xfrm>
            <a:off x="2288951" y="5061626"/>
            <a:ext cx="7339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err="1" smtClean="0"/>
              <a:t>likopin</a:t>
            </a:r>
            <a:endParaRPr lang="hu-HU" sz="16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2321593" y="6502455"/>
            <a:ext cx="772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/>
              <a:t>karotin</a:t>
            </a:r>
            <a:endParaRPr lang="hu-HU" sz="1600" dirty="0"/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52" b="52920"/>
          <a:stretch/>
        </p:blipFill>
        <p:spPr bwMode="auto">
          <a:xfrm>
            <a:off x="5322884" y="5675572"/>
            <a:ext cx="1221509" cy="82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21"/>
          <a:stretch/>
        </p:blipFill>
        <p:spPr bwMode="auto">
          <a:xfrm>
            <a:off x="6609810" y="5675572"/>
            <a:ext cx="1219200" cy="829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Csoportba foglalás 6"/>
          <p:cNvGrpSpPr/>
          <p:nvPr/>
        </p:nvGrpSpPr>
        <p:grpSpPr>
          <a:xfrm>
            <a:off x="5360982" y="2318325"/>
            <a:ext cx="3607524" cy="1590898"/>
            <a:chOff x="5450868" y="2119705"/>
            <a:chExt cx="3158603" cy="1235358"/>
          </a:xfrm>
        </p:grpSpPr>
        <p:pic>
          <p:nvPicPr>
            <p:cNvPr id="3085" name="Picture 13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232"/>
            <a:stretch/>
          </p:blipFill>
          <p:spPr bwMode="auto">
            <a:xfrm>
              <a:off x="5479762" y="2119705"/>
              <a:ext cx="3008457" cy="1113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86" name="Picture 1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0868" y="3140367"/>
              <a:ext cx="3158603" cy="214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2128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0" y="609616"/>
            <a:ext cx="689656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A mért jel</a:t>
            </a: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fényabszorpció jellemzése: a Lambert – Beer törvény</a:t>
            </a:r>
            <a:endParaRPr lang="hu-HU" altLang="hu-HU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171197" y="2106497"/>
            <a:ext cx="88392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fényintenzitás változása a fényelnyelő közegben megtett út, illetve a koncentráció függvényében. </a:t>
            </a:r>
            <a:endParaRPr lang="hu-HU" altLang="hu-H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267872" y="3001301"/>
            <a:ext cx="4407169" cy="2785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20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altLang="hu-HU" sz="2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hu-HU" altLang="hu-H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bejövő fény intenzitása</a:t>
            </a: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20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altLang="hu-H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kilépő fény intenzitása</a:t>
            </a: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20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altLang="hu-H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a közeg rétegvastagsága </a:t>
            </a: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(a közegben megtett út hossza)</a:t>
            </a: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20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altLang="hu-H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koncentráció</a:t>
            </a: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20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hu-HU" altLang="hu-H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moláris </a:t>
            </a:r>
            <a:r>
              <a:rPr lang="hu-HU" altLang="hu-HU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abszorbancia</a:t>
            </a:r>
            <a:endParaRPr lang="hu-HU" altLang="hu-HU" sz="20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(régebben: </a:t>
            </a:r>
            <a:r>
              <a:rPr lang="hu-HU" altLang="hu-HU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extinkciós</a:t>
            </a:r>
            <a:r>
              <a:rPr lang="hu-HU" altLang="hu-H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koefficiens) </a:t>
            </a:r>
            <a:endParaRPr lang="hu-HU" altLang="hu-H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4"/>
          <p:cNvSpPr txBox="1">
            <a:spLocks noChangeArrowheads="1"/>
          </p:cNvSpPr>
          <p:nvPr/>
        </p:nvSpPr>
        <p:spPr bwMode="auto">
          <a:xfrm>
            <a:off x="1746497" y="1533027"/>
            <a:ext cx="1696747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2000" dirty="0" err="1" smtClean="0">
                <a:solidFill>
                  <a:prstClr val="black"/>
                </a:solidFill>
                <a:latin typeface="+mn-lt"/>
                <a:cs typeface="Arial" charset="0"/>
              </a:rPr>
              <a:t>Abszorbancia</a:t>
            </a:r>
            <a:r>
              <a:rPr lang="hu-HU" altLang="hu-HU" sz="2000" dirty="0" smtClean="0">
                <a:solidFill>
                  <a:prstClr val="black"/>
                </a:solidFill>
                <a:latin typeface="+mn-lt"/>
                <a:cs typeface="Arial" charset="0"/>
              </a:rPr>
              <a:t>: </a:t>
            </a:r>
            <a:endParaRPr lang="hu-HU" altLang="hu-HU" sz="2000" dirty="0">
              <a:solidFill>
                <a:prstClr val="black"/>
              </a:solidFill>
              <a:latin typeface="+mn-lt"/>
              <a:cs typeface="Arial" charset="0"/>
            </a:endParaRPr>
          </a:p>
        </p:txBody>
      </p:sp>
      <p:graphicFrame>
        <p:nvGraphicFramePr>
          <p:cNvPr id="7" name="Objektum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9053564"/>
              </p:ext>
            </p:extLst>
          </p:nvPr>
        </p:nvGraphicFramePr>
        <p:xfrm>
          <a:off x="3627685" y="1491935"/>
          <a:ext cx="1633538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0" name="Equation" r:id="rId4" imgW="952200" imgH="393480" progId="Equation.3">
                  <p:embed/>
                </p:oleObj>
              </mc:Choice>
              <mc:Fallback>
                <p:oleObj name="Equation" r:id="rId4" imgW="9522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7685" y="1491935"/>
                        <a:ext cx="1633538" cy="674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um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7236845"/>
              </p:ext>
            </p:extLst>
          </p:nvPr>
        </p:nvGraphicFramePr>
        <p:xfrm>
          <a:off x="3612343" y="5998394"/>
          <a:ext cx="2678113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1" name="Equation" r:id="rId6" imgW="1562100" imgH="431800" progId="Equation.3">
                  <p:embed/>
                </p:oleObj>
              </mc:Choice>
              <mc:Fallback>
                <p:oleObj name="Equation" r:id="rId6" imgW="15621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2343" y="5998394"/>
                        <a:ext cx="2678113" cy="739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13"/>
          <p:cNvSpPr txBox="1">
            <a:spLocks noChangeArrowheads="1"/>
          </p:cNvSpPr>
          <p:nvPr/>
        </p:nvSpPr>
        <p:spPr bwMode="auto">
          <a:xfrm>
            <a:off x="1457955" y="6074596"/>
            <a:ext cx="2126031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Transzmittancia</a:t>
            </a:r>
            <a:r>
              <a:rPr lang="hu-HU" altLang="hu-H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hu-HU" altLang="hu-H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0" y="0"/>
            <a:ext cx="3896259" cy="50860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24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UV-VIS spektrofotometria</a:t>
            </a:r>
            <a:endParaRPr lang="hu-HU" altLang="hu-HU" sz="24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3221" name="Picture 14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480" y="3213913"/>
            <a:ext cx="33051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33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288542" y="3405673"/>
            <a:ext cx="3941207" cy="3168687"/>
            <a:chOff x="1502310" y="784513"/>
            <a:chExt cx="2700784" cy="2263440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89" r="2410" b="37106"/>
            <a:stretch/>
          </p:blipFill>
          <p:spPr bwMode="auto">
            <a:xfrm>
              <a:off x="1502310" y="784513"/>
              <a:ext cx="2464066" cy="21249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Szövegdoboz 1"/>
            <p:cNvSpPr txBox="1"/>
            <p:nvPr/>
          </p:nvSpPr>
          <p:spPr>
            <a:xfrm>
              <a:off x="3149600" y="2770954"/>
              <a:ext cx="10534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koncentráció</a:t>
              </a:r>
            </a:p>
          </p:txBody>
        </p:sp>
      </p:grpSp>
      <p:sp>
        <p:nvSpPr>
          <p:cNvPr id="4" name="Szövegdoboz 3"/>
          <p:cNvSpPr txBox="1"/>
          <p:nvPr/>
        </p:nvSpPr>
        <p:spPr>
          <a:xfrm>
            <a:off x="288542" y="798903"/>
            <a:ext cx="8710367" cy="2513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hu-H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Eltérés a Lambert-Beer törvénytől: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hu-H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fény nem monokromatikus.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hu-H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oldat nem kellően híg (&lt;0,01 M).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hu-H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Kémiai és/vagy fizikai reakciók játszódnak le (disszociáció, </a:t>
            </a:r>
            <a:r>
              <a:rPr lang="hu-HU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protonálódás</a:t>
            </a:r>
            <a:r>
              <a:rPr lang="hu-H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komplex képződés).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hu-H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Törésmutató változása</a:t>
            </a:r>
            <a:r>
              <a:rPr lang="hu-H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0"/>
            <a:ext cx="3896259" cy="50860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24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UV-VIS spektrofotometria</a:t>
            </a:r>
            <a:endParaRPr lang="hu-HU" altLang="hu-HU" sz="24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243" y="3283670"/>
            <a:ext cx="5019322" cy="3182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774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0" y="0"/>
            <a:ext cx="3896259" cy="50860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24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UV-VIS spektrofotometria</a:t>
            </a:r>
            <a:endParaRPr lang="hu-HU" altLang="hu-HU" sz="24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372100" y="675495"/>
            <a:ext cx="83462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Milyen komponensek </a:t>
            </a:r>
            <a:r>
              <a:rPr lang="hu-HU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vizsgálhatók</a:t>
            </a:r>
          </a:p>
          <a:p>
            <a:pPr algn="just"/>
            <a:r>
              <a:rPr lang="hu-H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UV-VIS tartományban fényt nyelnek el, vagy fényelnyelővé alakíthatók. </a:t>
            </a:r>
          </a:p>
          <a:p>
            <a:pPr algn="just"/>
            <a:endParaRPr lang="hu-H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Kromofor</a:t>
            </a:r>
            <a:r>
              <a:rPr lang="hu-H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csoportot tartalmazó molekulák: szén-szén, </a:t>
            </a:r>
            <a:r>
              <a:rPr lang="hu-HU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szén-hetero</a:t>
            </a:r>
            <a:r>
              <a:rPr lang="hu-H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atom, </a:t>
            </a:r>
            <a:r>
              <a:rPr lang="hu-HU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hetero</a:t>
            </a:r>
            <a:r>
              <a:rPr lang="hu-H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atom-hetero</a:t>
            </a:r>
            <a:r>
              <a:rPr lang="hu-H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 kettős kötéseket tartalmaznak.</a:t>
            </a:r>
          </a:p>
          <a:p>
            <a:pPr algn="just"/>
            <a:endParaRPr lang="hu-H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Auxokrómok</a:t>
            </a:r>
            <a:r>
              <a:rPr lang="hu-H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közül azon vegyületek, ahol a telített szénhidrogénhez O, S, N és halogén </a:t>
            </a:r>
            <a:r>
              <a:rPr lang="hu-HU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hetero</a:t>
            </a:r>
            <a:r>
              <a:rPr lang="hu-H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atomok kapcsolódnak kettős kötés nélkül. 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5" y="3744687"/>
            <a:ext cx="4067004" cy="269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843" y="3744686"/>
            <a:ext cx="4182485" cy="2695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 descr="https://upload.wikimedia.org/wikipedia/commons/thumb/a/a1/Koffein_-_Caffeine.svg/200px-Koffein_-_Caffeine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008" y="3991881"/>
            <a:ext cx="1334049" cy="110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9" name="Picture 15" descr="https://upload.wikimedia.org/wikipedia/commons/thumb/a/a9/N-Acetyl-p-aminophenol.svg/200px-N-Acetyl-p-aminophenol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901" y="4038352"/>
            <a:ext cx="1905000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59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6" t="32258" r="51303" b="28687"/>
          <a:stretch/>
        </p:blipFill>
        <p:spPr bwMode="auto">
          <a:xfrm>
            <a:off x="455800" y="1594429"/>
            <a:ext cx="3639127" cy="2715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0" y="0"/>
            <a:ext cx="3896259" cy="50860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24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UV-VIS spektrofotometria</a:t>
            </a:r>
            <a:endParaRPr lang="hu-HU" altLang="hu-HU" sz="24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676343" y="1042550"/>
            <a:ext cx="3048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UV-VIS fényelnyelővé alakítás: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10" y="4393895"/>
            <a:ext cx="3423891" cy="742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143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0" y="0"/>
            <a:ext cx="3896259" cy="50860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24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UV-VIS spektrofotometria</a:t>
            </a:r>
            <a:endParaRPr lang="hu-HU" altLang="hu-HU" sz="24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424541" y="1262753"/>
            <a:ext cx="8308912" cy="4042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hu-H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Abszorpciós spektrum felvétele</a:t>
            </a:r>
          </a:p>
          <a:p>
            <a:r>
              <a:rPr lang="hu-H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Kvalitatív analízis:</a:t>
            </a:r>
          </a:p>
          <a:p>
            <a:pPr marL="342900" indent="-342900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hu-H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Azonosítás spektrum alapján: Összefüggés a molekula szerkezete és spektruma között (abszorpciós sávok helye, intenzitása). </a:t>
            </a:r>
            <a:r>
              <a:rPr lang="hu-H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Két </a:t>
            </a:r>
            <a:r>
              <a:rPr lang="hu-H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anyagot akkor tekintünk azonosnak, ha abszorpciós színképük </a:t>
            </a:r>
            <a:r>
              <a:rPr lang="hu-H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teljesen </a:t>
            </a:r>
            <a:r>
              <a:rPr lang="hu-H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megegyezik </a:t>
            </a:r>
            <a:r>
              <a:rPr lang="hu-H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egymással. </a:t>
            </a:r>
            <a:endParaRPr lang="hu-H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Tisztasági vizsgálat.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hu-H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Kvantitatív vizsgálat: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Lambert-Beer törvény alapján.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Fontos a mérés hullámhosszának helyes megválasztása (</a:t>
            </a:r>
            <a:r>
              <a:rPr lang="hu-HU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hu-HU" sz="20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hu-H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hu-H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85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2716</Words>
  <Application>Microsoft Office PowerPoint</Application>
  <PresentationFormat>Diavetítés a képernyőre (4:3 oldalarány)</PresentationFormat>
  <Paragraphs>204</Paragraphs>
  <Slides>21</Slides>
  <Notes>19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23" baseType="lpstr">
      <vt:lpstr>Office-téma</vt:lpstr>
      <vt:lpstr>Equation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hallgato</dc:creator>
  <cp:lastModifiedBy>Gaspar Family</cp:lastModifiedBy>
  <cp:revision>78</cp:revision>
  <dcterms:created xsi:type="dcterms:W3CDTF">2019-01-11T09:48:43Z</dcterms:created>
  <dcterms:modified xsi:type="dcterms:W3CDTF">2020-03-18T18:45:15Z</dcterms:modified>
</cp:coreProperties>
</file>