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4" r:id="rId7"/>
    <p:sldId id="265" r:id="rId8"/>
    <p:sldId id="266" r:id="rId9"/>
    <p:sldId id="262" r:id="rId10"/>
    <p:sldId id="263" r:id="rId11"/>
    <p:sldId id="260" r:id="rId12"/>
    <p:sldId id="261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2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05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2E32-7FB6-48E8-957E-7767C7B4CF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19E8-6F73-41E8-AF85-710E829600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7ABF-0643-4774-B0E8-FBF737DC28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D060-F841-4CCA-AF28-06AB242F3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0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3218-FB69-48F9-8EF2-B1B65A2CA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A757-177A-4C2A-8FC5-A4FCFE8534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0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D34E-AD87-4810-A25F-87310E6960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ED64-6213-4D42-BD36-1526BBE7BA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7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8C34-EBC3-437A-8F1B-58B6EDD49F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F779-8A5B-4214-BC26-1D03C8B69E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F78F-2225-4114-A9DC-35AA133A1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6162-B303-4161-B418-E7AFACF04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3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D2C2-62F3-4C03-825B-288CADFF7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CE9C-C6D5-41BF-BC59-139317AB54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0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4BCB-95F9-40DB-BC0A-C9C885402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5440-5C2F-4699-B453-98AC967A36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293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BC7-6CB3-4136-B187-4F30FA43B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C0DC-2BCD-4341-9A08-AD516A48DE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73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4DBC-BE19-4E81-A5D6-6271F31FC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F7AC-2EDD-4772-B77B-BC127C922F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252B-EE00-43CF-8C40-B094AAC800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F203-F19C-46D4-BB66-A7B568628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6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30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7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98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94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8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0215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27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75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11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13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44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8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66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62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13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8407-D37E-49E7-B41E-A5E78C448F5E}" type="datetimeFigureOut">
              <a:rPr lang="hu-HU" smtClean="0"/>
              <a:t>2020.02.19.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C5AD-C0EC-41D7-9F33-01601C27A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4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2E28B-41DA-4183-B9CB-C2EE25C455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220D94-0A6A-481F-8095-9266AE266B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9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91062-5010-429F-8A1A-59A7FFA0C0B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7269-1DB1-4E19-9152-93C056F80BE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7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6907" y="910196"/>
            <a:ext cx="36295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Analitikai minőségbiztosítás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32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Dr. Andrási Melinda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3200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37302" y="868850"/>
            <a:ext cx="8044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alt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hu-HU" alt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(GLP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minőségügyi rendszer, amely a nem klinikai egészségügyi és környezetbiztonsági vizsgálatok szervezésével és lefolytatásával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foglalkozik.</a:t>
            </a: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agába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foglalja azok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tervezését, végrehajtását, ellenőrzését, dokumentálását, archiválását és zárójelentés kibocsátását. </a:t>
            </a: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Elsősorban gyógyszerek innovatív kutatása esetén.  </a:t>
            </a:r>
          </a:p>
          <a:p>
            <a:pPr marL="342900" indent="-342900"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Helyes laboratóriumi gyakorlat, GLP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98952" y="4562574"/>
            <a:ext cx="7723589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GMP/GLP nem része az ISO 17025  szabványnak. </a:t>
            </a:r>
          </a:p>
          <a:p>
            <a:pPr marL="342900" indent="-342900"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Másik minőségbiztosítási rendszer.</a:t>
            </a:r>
          </a:p>
          <a:p>
            <a:pPr marL="342900" indent="-342900">
              <a:spcAft>
                <a:spcPts val="10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Ahol még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nincs minőségbiztosítás,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ott szabadon választhatnak.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201395" y="951335"/>
            <a:ext cx="8342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megtervezett és megszervezett munkák összessége, amelyek betartásával biztosítható, hogy a termékek (pl. gyógyszerek) a tervezett felhasználásuknak megfelelő minőségűek legyenek.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Minőségbiztosítási szabványok (ISO, GMP, GLP</a:t>
            </a:r>
            <a:r>
              <a:rPr lang="hu-HU" alt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alt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ogi nyelvezetűek, de általános megfogalmazásúak.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rányelveket </a:t>
            </a: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adnak, nem konkrét </a:t>
            </a:r>
            <a:r>
              <a:rPr lang="hu-HU" alt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utasítást.</a:t>
            </a:r>
            <a:endParaRPr lang="hu-HU" alt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Célja: veszteség csökkentése, nyereség fokozása, vevői elégedettség elérése.</a:t>
            </a:r>
          </a:p>
          <a:p>
            <a:pPr algn="just"/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hu-HU" altLang="hu-H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inőségbiztosítás </a:t>
            </a:r>
          </a:p>
        </p:txBody>
      </p:sp>
    </p:spTree>
    <p:extLst>
      <p:ext uri="{BB962C8B-B14F-4D97-AF65-F5344CB8AC3E}">
        <p14:creationId xmlns:p14="http://schemas.microsoft.com/office/powerpoint/2010/main" val="405654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413822" y="598064"/>
            <a:ext cx="840690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szint </a:t>
            </a:r>
            <a:r>
              <a:rPr 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Qualitiy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(QC): </a:t>
            </a:r>
            <a:endParaRPr lang="hu-H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5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végtermék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ellenőrzése</a:t>
            </a:r>
          </a:p>
          <a:p>
            <a:pPr marL="342900" indent="-342900">
              <a:spcAft>
                <a:spcPts val="15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termelés előállítás folyamatára nincs hatással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szint </a:t>
            </a:r>
            <a:r>
              <a:rPr 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(QA): </a:t>
            </a:r>
            <a:endParaRPr lang="hu-H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5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kibocsájtása előtt vizsgálja a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folyamatot</a:t>
            </a:r>
          </a:p>
          <a:p>
            <a:pPr marL="342900" indent="-342900">
              <a:spcAft>
                <a:spcPts val="15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Shewhart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kártya (1920)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Minőségbiztosítás fejlődésének állomásai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755" r="28424" b="6571"/>
          <a:stretch/>
        </p:blipFill>
        <p:spPr bwMode="auto">
          <a:xfrm>
            <a:off x="2253672" y="4137890"/>
            <a:ext cx="3343564" cy="200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413822" y="598064"/>
            <a:ext cx="840690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szint </a:t>
            </a:r>
            <a:r>
              <a:rPr 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(QM): </a:t>
            </a:r>
            <a:endParaRPr lang="hu-H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5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túlmutat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gyártási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folyamaton</a:t>
            </a:r>
          </a:p>
          <a:p>
            <a:pPr marL="342900" indent="-342900">
              <a:spcAft>
                <a:spcPts val="15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Genf, ISO: International Organization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(Nemzetközi szabványügyi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szervezet)</a:t>
            </a:r>
          </a:p>
          <a:p>
            <a:pPr marL="342900" indent="-342900">
              <a:spcAft>
                <a:spcPts val="1500"/>
              </a:spcAft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9000 (1987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Minőségbiztosítás fejlődésének állomásai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03936" y="3470992"/>
            <a:ext cx="7367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 9000:</a:t>
            </a:r>
          </a:p>
          <a:p>
            <a:pPr marL="342900" indent="-342900"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Olyan minőségirányítási és minőségbiztosítási rendszer biztosítása, mely képes a vevőnek a megfelelő terméket,  szolgáltatást nyújtani, függetlenül attól, hogy mit csinál a szervezet, vagy cég, mekkora a mérete, magánszektor, vagy közszférában dolgozik. </a:t>
            </a:r>
          </a:p>
          <a:p>
            <a:pPr marL="342900" indent="-342900"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minőségre hatást gyakorló folyamatokat meg kell határozni és el kell látni menedzselésüket.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413822" y="598064"/>
            <a:ext cx="8406905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szint Total </a:t>
            </a:r>
            <a:r>
              <a:rPr 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(TQM): </a:t>
            </a:r>
          </a:p>
          <a:p>
            <a:pPr marL="342900" indent="-342900"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Minőségbiztosítás legmagasabb szintje</a:t>
            </a:r>
          </a:p>
          <a:p>
            <a:pPr marL="342900" indent="-342900"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minőségre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hatást gyakorló folyamatok mindegyikére kiterjed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ötlet, piackutatás, termelés folyamata, termék,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életútjának utókövetése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1994,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legbonyolultabb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legtöbb követelményt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tartalmazó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9002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szolgáltatásokra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tevékenységekre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vonatkozik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9003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legkevesebb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igénypontot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tartalmazó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1999,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17025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mérő- és vizsgálólaborokra vonatkozó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szabványrendelet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(ISO 9001 + EN 45000). 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Minőségbiztosítás fejlődésének állomásai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16000" y="4867563"/>
            <a:ext cx="4063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QM, TQM előnyei:</a:t>
            </a:r>
          </a:p>
          <a:p>
            <a:pPr marL="342900" indent="-342900"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szabályozottabb, jobb termelés</a:t>
            </a:r>
          </a:p>
          <a:p>
            <a:pPr marL="342900" indent="-342900">
              <a:buSzPct val="79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fejlődés igénye</a:t>
            </a:r>
          </a:p>
          <a:p>
            <a:pPr marL="342900" indent="-342900">
              <a:buSzPct val="79000"/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sökkenő költségek</a:t>
            </a:r>
          </a:p>
        </p:txBody>
      </p:sp>
    </p:spTree>
    <p:extLst>
      <p:ext uri="{BB962C8B-B14F-4D97-AF65-F5344CB8AC3E}">
        <p14:creationId xmlns:p14="http://schemas.microsoft.com/office/powerpoint/2010/main" val="22219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413822" y="967504"/>
            <a:ext cx="8406905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17025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mérő- és vizsgálólaborokra vonatkozó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szabványrendelet</a:t>
            </a:r>
          </a:p>
          <a:p>
            <a:pPr>
              <a:spcAft>
                <a:spcPts val="2000"/>
              </a:spcAft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Vizsgálati és kalibrálási módszerek és a módszerek érvényesítése (</a:t>
            </a:r>
            <a:r>
              <a:rPr lang="hu-H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validálása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10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5.4.1. Ált. intézkedések</a:t>
            </a:r>
          </a:p>
          <a:p>
            <a:pPr lvl="2">
              <a:spcAft>
                <a:spcPts val="10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5.4.2. Módszerek kiválasztása (megrendelővel együtt)</a:t>
            </a:r>
          </a:p>
          <a:p>
            <a:pPr lvl="2">
              <a:spcAft>
                <a:spcPts val="10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5.4.3. A labor által kidolgozott módszerek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(Nem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</a:t>
            </a:r>
            <a:r>
              <a:rPr 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validálni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módszert, ha szabványos.)</a:t>
            </a:r>
          </a:p>
          <a:p>
            <a:pPr lvl="2">
              <a:spcAft>
                <a:spcPts val="10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5.4.4.Nem szabványos módszerek</a:t>
            </a:r>
          </a:p>
          <a:p>
            <a:pPr lvl="2">
              <a:spcAft>
                <a:spcPts val="1000"/>
              </a:spcAft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5.4.5. A módszerek érvényesítése (</a:t>
            </a:r>
            <a:r>
              <a:rPr lang="hu-H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validálása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spcAft>
                <a:spcPts val="10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5.4.6. A mérési bizonytalanság becslése</a:t>
            </a:r>
          </a:p>
          <a:p>
            <a:pPr lvl="2">
              <a:spcAft>
                <a:spcPts val="10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5.4.7. Az adatok kezelése</a:t>
            </a:r>
          </a:p>
          <a:p>
            <a:pPr lvl="2">
              <a:spcAft>
                <a:spcPts val="10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Berendezések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Minőségbiztosítás fejlődésének állomásai </a:t>
            </a:r>
          </a:p>
        </p:txBody>
      </p:sp>
    </p:spTree>
    <p:extLst>
      <p:ext uri="{BB962C8B-B14F-4D97-AF65-F5344CB8AC3E}">
        <p14:creationId xmlns:p14="http://schemas.microsoft.com/office/powerpoint/2010/main" val="23392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2360" y="830650"/>
            <a:ext cx="885825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Validálás</a:t>
            </a:r>
            <a:r>
              <a:rPr lang="hu-HU" altLang="hu-H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 tevékenység, amely rendszerezett vizsgálatok segítségével bizonyítja, hogy a módszer teljesítményjellemzői kielégítik az analitikai módszerrel szemben támasztott követelményeket.</a:t>
            </a:r>
          </a:p>
          <a:p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laboratóriumok által kidolgozott, irodalomból átvett vagy szabványban leírt mérési eljárások érvényesítése az adott laboratórium  körülményeire (műszerek, vegyszerek, eszközök, személyzet, stb.)</a:t>
            </a:r>
          </a:p>
          <a:p>
            <a:endParaRPr lang="hu-HU" alt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teljesítményjellemzők</a:t>
            </a: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validálási</a:t>
            </a:r>
            <a:r>
              <a:rPr lang="hu-HU" alt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paraméterek) olyan kísérletileg meghatározott mennyiségi paraméterek, amelyek alapvető fontosságúak annak értékelésére, hogy az adott analitikai módszer alkalmas-e valamely feladat ellátására. </a:t>
            </a:r>
            <a:r>
              <a:rPr lang="hu-HU" altLang="hu-H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Teljesítményjellemzőknek van számmal kifejezett elfogadási kritériumuk.</a:t>
            </a:r>
            <a:endParaRPr lang="hu-HU" alt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Analitikai módszerek </a:t>
            </a:r>
            <a:r>
              <a:rPr lang="hu-HU" altLang="hu-HU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validálása</a:t>
            </a:r>
            <a:r>
              <a:rPr lang="hu-HU" altLang="hu-H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teljesítményjellemzők</a:t>
            </a:r>
          </a:p>
        </p:txBody>
      </p:sp>
    </p:spTree>
    <p:extLst>
      <p:ext uri="{BB962C8B-B14F-4D97-AF65-F5344CB8AC3E}">
        <p14:creationId xmlns:p14="http://schemas.microsoft.com/office/powerpoint/2010/main" val="34536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8072" y="1212777"/>
            <a:ext cx="729672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Specifikuság/Szelektivitás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Linearitás, érzékenység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Torzítatlanság/helyesség (</a:t>
            </a:r>
            <a:r>
              <a:rPr lang="hu-HU" altLang="hu-H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Precizitás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Ismételhetőség/Reprodukálhatóság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Stabilitás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Kimutatási határ (LOD)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Mennyiségi </a:t>
            </a:r>
            <a:r>
              <a:rPr lang="hu-HU" alt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meghatározás </a:t>
            </a: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határa (LOQ)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Tartomány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Robosztusság</a:t>
            </a:r>
            <a:endParaRPr lang="hu-HU" alt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Teljesítményjellemzők / </a:t>
            </a:r>
            <a:r>
              <a:rPr lang="hu-HU" altLang="hu-HU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Validálási</a:t>
            </a:r>
            <a:r>
              <a:rPr lang="hu-HU" altLang="hu-H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paraméterek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69818" y="742054"/>
            <a:ext cx="3554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17025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5.4.5.3. alfejezet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889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9116" y="701895"/>
            <a:ext cx="8689393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hu-HU" alt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hu-HU" alt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(GMP):</a:t>
            </a: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1978, Alapelveit az USA Élelmiszer és Gyógyszerészeti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Hivatala</a:t>
            </a:r>
            <a:b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FDA) dolgozta ki.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Gyártási, és nem gyógyszergyártási gyakorlatról beszélünk, mert az élelmiszeripar is használja ezt a szabályozást.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Jellemzően a gyógyszeriparban és az élelmiszeriparban terjedt el.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Minőségellenőrzéssel, a (gyógyszer)gyártás termékeinek elemzésével foglalkozik.</a:t>
            </a:r>
          </a:p>
          <a:p>
            <a:pPr>
              <a:spcAft>
                <a:spcPts val="1000"/>
              </a:spcAft>
            </a:pP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" y="12"/>
            <a:ext cx="9144000" cy="540000"/>
          </a:xfrm>
          <a:prstGeom prst="rect">
            <a:avLst/>
          </a:prstGeom>
          <a:solidFill>
            <a:srgbClr val="00473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altLang="hu-H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Helyes gyártási gyakorlat, GMP </a:t>
            </a:r>
          </a:p>
        </p:txBody>
      </p:sp>
    </p:spTree>
    <p:extLst>
      <p:ext uri="{BB962C8B-B14F-4D97-AF65-F5344CB8AC3E}">
        <p14:creationId xmlns:p14="http://schemas.microsoft.com/office/powerpoint/2010/main" val="398743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ct val="125000"/>
          </a:lnSpc>
          <a:defRPr sz="2000" dirty="0" smtClean="0">
            <a:solidFill>
              <a:srgbClr val="00206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538</Words>
  <Application>Microsoft Office PowerPoint</Application>
  <PresentationFormat>Diavetítés a képernyőre (4:3 oldalarány)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Office-téma</vt:lpstr>
      <vt:lpstr>2_Office Theme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hallgato</dc:creator>
  <cp:lastModifiedBy>hallgato</cp:lastModifiedBy>
  <cp:revision>21</cp:revision>
  <dcterms:created xsi:type="dcterms:W3CDTF">2020-02-19T08:14:43Z</dcterms:created>
  <dcterms:modified xsi:type="dcterms:W3CDTF">2020-02-19T13:54:14Z</dcterms:modified>
</cp:coreProperties>
</file>