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5" r:id="rId9"/>
    <p:sldId id="260" r:id="rId10"/>
    <p:sldId id="264" r:id="rId11"/>
    <p:sldId id="266" r:id="rId12"/>
    <p:sldId id="267" r:id="rId13"/>
    <p:sldId id="271" r:id="rId14"/>
    <p:sldId id="269" r:id="rId15"/>
    <p:sldId id="268" r:id="rId16"/>
    <p:sldId id="270" r:id="rId17"/>
    <p:sldId id="272" r:id="rId18"/>
    <p:sldId id="273" r:id="rId19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075" autoAdjust="0"/>
  </p:normalViewPr>
  <p:slideViewPr>
    <p:cSldViewPr snapToGrid="0">
      <p:cViewPr varScale="1">
        <p:scale>
          <a:sx n="82" d="100"/>
          <a:sy n="82" d="100"/>
        </p:scale>
        <p:origin x="1502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029DC-2ACA-4868-8407-E1EF5D999912}" type="datetimeFigureOut">
              <a:rPr lang="hu-HU" smtClean="0"/>
              <a:t>2021. 04. 20.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CC804-836F-4CF2-B93C-F3D04DF8FDB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29066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029DC-2ACA-4868-8407-E1EF5D999912}" type="datetimeFigureOut">
              <a:rPr lang="hu-HU" smtClean="0"/>
              <a:t>2021. 04. 20.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CC804-836F-4CF2-B93C-F3D04DF8FDB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61411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029DC-2ACA-4868-8407-E1EF5D999912}" type="datetimeFigureOut">
              <a:rPr lang="hu-HU" smtClean="0"/>
              <a:t>2021. 04. 20.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CC804-836F-4CF2-B93C-F3D04DF8FDB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63817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029DC-2ACA-4868-8407-E1EF5D999912}" type="datetimeFigureOut">
              <a:rPr lang="hu-HU" smtClean="0"/>
              <a:t>2021. 04. 20.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CC804-836F-4CF2-B93C-F3D04DF8FDB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55609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029DC-2ACA-4868-8407-E1EF5D999912}" type="datetimeFigureOut">
              <a:rPr lang="hu-HU" smtClean="0"/>
              <a:t>2021. 04. 20.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CC804-836F-4CF2-B93C-F3D04DF8FDB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28874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029DC-2ACA-4868-8407-E1EF5D999912}" type="datetimeFigureOut">
              <a:rPr lang="hu-HU" smtClean="0"/>
              <a:t>2021. 04. 20.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CC804-836F-4CF2-B93C-F3D04DF8FDB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73377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029DC-2ACA-4868-8407-E1EF5D999912}" type="datetimeFigureOut">
              <a:rPr lang="hu-HU" smtClean="0"/>
              <a:t>2021. 04. 20.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CC804-836F-4CF2-B93C-F3D04DF8FDB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30119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029DC-2ACA-4868-8407-E1EF5D999912}" type="datetimeFigureOut">
              <a:rPr lang="hu-HU" smtClean="0"/>
              <a:t>2021. 04. 20.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CC804-836F-4CF2-B93C-F3D04DF8FDB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844336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029DC-2ACA-4868-8407-E1EF5D999912}" type="datetimeFigureOut">
              <a:rPr lang="hu-HU" smtClean="0"/>
              <a:t>2021. 04. 20.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CC804-836F-4CF2-B93C-F3D04DF8FDB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83916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029DC-2ACA-4868-8407-E1EF5D999912}" type="datetimeFigureOut">
              <a:rPr lang="hu-HU" smtClean="0"/>
              <a:t>2021. 04. 20.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CC804-836F-4CF2-B93C-F3D04DF8FDB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0031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029DC-2ACA-4868-8407-E1EF5D999912}" type="datetimeFigureOut">
              <a:rPr lang="hu-HU" smtClean="0"/>
              <a:t>2021. 04. 20.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CC804-836F-4CF2-B93C-F3D04DF8FDB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23103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dkUpDiag">
          <a:fgClr>
            <a:schemeClr val="accent3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B029DC-2ACA-4868-8407-E1EF5D999912}" type="datetimeFigureOut">
              <a:rPr lang="hu-HU" smtClean="0"/>
              <a:t>2021. 04. 20.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4CC804-836F-4CF2-B93C-F3D04DF8FDB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74380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YtjiNRpiEo" TargetMode="External"/><Relationship Id="rId7" Type="http://schemas.openxmlformats.org/officeDocument/2006/relationships/image" Target="../media/image21.jpeg"/><Relationship Id="rId2" Type="http://schemas.openxmlformats.org/officeDocument/2006/relationships/hyperlink" Target="https://www.youtube.com/watch?v=gVDFvrqiTMg&amp;list=RDgVDFvrqiTMg&amp;start_radio=1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1w7OgIMMRc4" TargetMode="External"/><Relationship Id="rId5" Type="http://schemas.openxmlformats.org/officeDocument/2006/relationships/hyperlink" Target="https://www.youtube.com/watch?v=god7hAPv8f0" TargetMode="External"/><Relationship Id="rId4" Type="http://schemas.openxmlformats.org/officeDocument/2006/relationships/hyperlink" Target="https://www.youtube.com/watch?v=pAgnJDJN4VA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1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3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-1467729" y="323557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5400" dirty="0" smtClean="0"/>
              <a:t>Conductometry</a:t>
            </a:r>
            <a:endParaRPr lang="hu-HU" sz="5400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56" y="1603937"/>
            <a:ext cx="4098366" cy="4994961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4290645" y="2693339"/>
            <a:ext cx="4853355" cy="2816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000" i="1" dirty="0"/>
          </a:p>
          <a:p>
            <a:pPr algn="ctr"/>
            <a:r>
              <a:rPr lang="en-US" sz="3000" i="1" dirty="0"/>
              <a:t>e</a:t>
            </a:r>
            <a:r>
              <a:rPr lang="en-US" sz="3000" dirty="0"/>
              <a:t>Learning </a:t>
            </a:r>
            <a:r>
              <a:rPr lang="en-US" sz="3000" dirty="0" smtClean="0"/>
              <a:t>course</a:t>
            </a:r>
            <a:endParaRPr lang="hu-HU" sz="3000" dirty="0" smtClean="0"/>
          </a:p>
          <a:p>
            <a:pPr algn="ctr"/>
            <a:endParaRPr lang="hu-HU" sz="3000" dirty="0" smtClean="0"/>
          </a:p>
          <a:p>
            <a:pPr algn="ctr"/>
            <a:r>
              <a:rPr lang="en-US" sz="3000" dirty="0" smtClean="0"/>
              <a:t>made </a:t>
            </a:r>
            <a:r>
              <a:rPr lang="en-US" sz="3000" dirty="0"/>
              <a:t>by:</a:t>
            </a:r>
            <a:endParaRPr lang="hu-HU" sz="3000" dirty="0" smtClean="0"/>
          </a:p>
          <a:p>
            <a:pPr algn="ctr"/>
            <a:r>
              <a:rPr lang="hu-HU" sz="3000" dirty="0" smtClean="0"/>
              <a:t>Dr. </a:t>
            </a:r>
            <a:r>
              <a:rPr lang="hu-HU" sz="3000" dirty="0" err="1" smtClean="0"/>
              <a:t>Virag</a:t>
            </a:r>
            <a:r>
              <a:rPr lang="hu-HU" sz="3000" dirty="0" smtClean="0"/>
              <a:t> Kiss</a:t>
            </a:r>
          </a:p>
          <a:p>
            <a:pPr algn="ctr"/>
            <a:r>
              <a:rPr lang="hu-HU" sz="2700" dirty="0" err="1"/>
              <a:t>k</a:t>
            </a:r>
            <a:r>
              <a:rPr lang="hu-HU" sz="2700" dirty="0" err="1" smtClean="0"/>
              <a:t>iss.virag</a:t>
            </a:r>
            <a:r>
              <a:rPr lang="hu-HU" sz="2700" dirty="0" smtClean="0"/>
              <a:t>@</a:t>
            </a:r>
            <a:r>
              <a:rPr lang="hu-HU" sz="2700" dirty="0" err="1" smtClean="0"/>
              <a:t>science.unideb.hu</a:t>
            </a:r>
            <a:endParaRPr lang="hu-HU" sz="2700" dirty="0"/>
          </a:p>
        </p:txBody>
      </p:sp>
    </p:spTree>
    <p:extLst>
      <p:ext uri="{BB962C8B-B14F-4D97-AF65-F5344CB8AC3E}">
        <p14:creationId xmlns:p14="http://schemas.microsoft.com/office/powerpoint/2010/main" val="1756139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-145145" y="171142"/>
            <a:ext cx="947751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dirty="0"/>
              <a:t> </a:t>
            </a:r>
            <a:r>
              <a:rPr lang="en-US" sz="3300" dirty="0" err="1"/>
              <a:t>HCl</a:t>
            </a:r>
            <a:r>
              <a:rPr lang="en-US" sz="3300" dirty="0"/>
              <a:t> + </a:t>
            </a:r>
            <a:r>
              <a:rPr lang="en-US" sz="3300" dirty="0" err="1"/>
              <a:t>NaOH</a:t>
            </a:r>
            <a:r>
              <a:rPr lang="en-US" sz="3300" dirty="0"/>
              <a:t> measurement procedure, calculation</a:t>
            </a:r>
          </a:p>
          <a:p>
            <a:pPr algn="ctr"/>
            <a:r>
              <a:rPr lang="hu-HU" sz="3300" dirty="0" smtClean="0"/>
              <a:t>III.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13648" y="1458284"/>
            <a:ext cx="432634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sz="2000" dirty="0"/>
              <a:t>5</a:t>
            </a:r>
            <a:r>
              <a:rPr lang="hu-HU" sz="2000" dirty="0" smtClean="0"/>
              <a:t>. </a:t>
            </a:r>
            <a:endParaRPr lang="hu-HU" sz="2000" dirty="0"/>
          </a:p>
          <a:p>
            <a:pPr algn="just"/>
            <a:r>
              <a:rPr lang="en-US" sz="2000" dirty="0"/>
              <a:t>As described, </a:t>
            </a:r>
            <a:r>
              <a:rPr lang="hu-HU" sz="2000" dirty="0" err="1" smtClean="0"/>
              <a:t>firstly</a:t>
            </a:r>
            <a:r>
              <a:rPr lang="hu-HU" sz="2000" dirty="0" smtClean="0"/>
              <a:t> </a:t>
            </a:r>
            <a:r>
              <a:rPr lang="en-US" sz="2000" dirty="0" smtClean="0"/>
              <a:t>5 </a:t>
            </a:r>
            <a:r>
              <a:rPr lang="en-US" sz="2000" dirty="0"/>
              <a:t>mL of </a:t>
            </a:r>
            <a:r>
              <a:rPr lang="en-US" sz="2000" dirty="0" err="1"/>
              <a:t>NaOH</a:t>
            </a:r>
            <a:r>
              <a:rPr lang="en-US" sz="2000" dirty="0"/>
              <a:t> </a:t>
            </a:r>
            <a:r>
              <a:rPr lang="hu-HU" sz="2000" dirty="0" smtClean="0"/>
              <a:t>(</a:t>
            </a:r>
            <a:r>
              <a:rPr lang="en-US" sz="2000" dirty="0" smtClean="0"/>
              <a:t>from </a:t>
            </a:r>
            <a:r>
              <a:rPr lang="en-US" sz="2000" dirty="0"/>
              <a:t>the </a:t>
            </a:r>
            <a:r>
              <a:rPr lang="en-US" sz="2000" dirty="0" smtClean="0"/>
              <a:t>burette</a:t>
            </a:r>
            <a:r>
              <a:rPr lang="hu-HU" sz="2000" dirty="0" smtClean="0"/>
              <a:t>)</a:t>
            </a:r>
            <a:r>
              <a:rPr lang="en-US" sz="2000" dirty="0" smtClean="0"/>
              <a:t> </a:t>
            </a:r>
            <a:r>
              <a:rPr lang="en-US" sz="2000" dirty="0"/>
              <a:t>is </a:t>
            </a:r>
            <a:r>
              <a:rPr lang="en-US" sz="2000" dirty="0" smtClean="0"/>
              <a:t>added </a:t>
            </a:r>
            <a:r>
              <a:rPr lang="en-US" sz="2000" dirty="0"/>
              <a:t>to the </a:t>
            </a:r>
            <a:r>
              <a:rPr lang="en-US" sz="2000" dirty="0" err="1"/>
              <a:t>HCl</a:t>
            </a:r>
            <a:r>
              <a:rPr lang="en-US" sz="2000" dirty="0"/>
              <a:t> solution, the </a:t>
            </a:r>
            <a:r>
              <a:rPr lang="en-US" sz="2000" dirty="0" smtClean="0"/>
              <a:t>conduct</a:t>
            </a:r>
            <a:r>
              <a:rPr lang="hu-HU" sz="2000" dirty="0" err="1" smtClean="0"/>
              <a:t>ance</a:t>
            </a:r>
            <a:r>
              <a:rPr lang="en-US" sz="2000" dirty="0" smtClean="0"/>
              <a:t> </a:t>
            </a:r>
            <a:r>
              <a:rPr lang="en-US" sz="2000" dirty="0"/>
              <a:t>value changes </a:t>
            </a:r>
            <a:r>
              <a:rPr lang="hu-HU" sz="2000" dirty="0" err="1" smtClean="0"/>
              <a:t>immediately</a:t>
            </a:r>
            <a:r>
              <a:rPr lang="en-US" sz="2000" dirty="0" smtClean="0"/>
              <a:t> </a:t>
            </a:r>
            <a:r>
              <a:rPr lang="en-US" sz="2000" dirty="0"/>
              <a:t>(video).</a:t>
            </a:r>
          </a:p>
          <a:p>
            <a:pPr algn="just"/>
            <a:endParaRPr lang="hu-HU" sz="2000" dirty="0"/>
          </a:p>
          <a:p>
            <a:pPr algn="just"/>
            <a:endParaRPr lang="hu-HU" sz="2000" dirty="0" smtClean="0"/>
          </a:p>
          <a:p>
            <a:pPr algn="just"/>
            <a:r>
              <a:rPr lang="en-US" sz="2000" dirty="0"/>
              <a:t>Then, titrate </a:t>
            </a:r>
            <a:r>
              <a:rPr lang="hu-HU" sz="2000" dirty="0" err="1" smtClean="0"/>
              <a:t>with</a:t>
            </a:r>
            <a:r>
              <a:rPr lang="en-US" sz="2000" dirty="0" smtClean="0"/>
              <a:t> </a:t>
            </a:r>
            <a:r>
              <a:rPr lang="en-US" sz="2000" dirty="0"/>
              <a:t>0.5 mL portions and record the </a:t>
            </a:r>
            <a:r>
              <a:rPr lang="hu-HU" sz="2000" dirty="0" err="1" smtClean="0"/>
              <a:t>conductance</a:t>
            </a:r>
            <a:r>
              <a:rPr lang="en-US" sz="2000" dirty="0" smtClean="0"/>
              <a:t>-</a:t>
            </a:r>
            <a:r>
              <a:rPr lang="hu-HU" sz="2000" dirty="0" err="1" smtClean="0"/>
              <a:t>added</a:t>
            </a:r>
            <a:r>
              <a:rPr lang="hu-HU" sz="2000" dirty="0" smtClean="0"/>
              <a:t> </a:t>
            </a:r>
            <a:r>
              <a:rPr lang="hu-HU" sz="2000" dirty="0" err="1" smtClean="0"/>
              <a:t>volume</a:t>
            </a:r>
            <a:r>
              <a:rPr lang="en-US" sz="2000" dirty="0" smtClean="0"/>
              <a:t> </a:t>
            </a:r>
            <a:r>
              <a:rPr lang="en-US" sz="2000" dirty="0"/>
              <a:t>data </a:t>
            </a:r>
            <a:r>
              <a:rPr lang="en-US" sz="2000" dirty="0" smtClean="0"/>
              <a:t>pairs</a:t>
            </a:r>
            <a:r>
              <a:rPr lang="hu-HU" sz="2000" dirty="0" smtClean="0"/>
              <a:t>.</a:t>
            </a:r>
            <a:endParaRPr lang="en-US" sz="2000" dirty="0"/>
          </a:p>
          <a:p>
            <a:pPr algn="just"/>
            <a:endParaRPr lang="hu-HU" sz="2000" dirty="0" smtClean="0"/>
          </a:p>
          <a:p>
            <a:pPr algn="just"/>
            <a:r>
              <a:rPr lang="en-US" sz="2000" dirty="0"/>
              <a:t>The values ​​obtained during a measurement are shown in the figure </a:t>
            </a:r>
            <a:r>
              <a:rPr lang="hu-HU" sz="2000" dirty="0" err="1" smtClean="0"/>
              <a:t>above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pic>
        <p:nvPicPr>
          <p:cNvPr id="6" name="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77564" y="4569614"/>
            <a:ext cx="3327656" cy="2218437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9988" y="1458284"/>
            <a:ext cx="4488720" cy="293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256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8875" y="3593005"/>
            <a:ext cx="4488720" cy="2933688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0" y="185656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dirty="0"/>
              <a:t> </a:t>
            </a:r>
            <a:r>
              <a:rPr lang="en-US" sz="3300" dirty="0" err="1"/>
              <a:t>HCl</a:t>
            </a:r>
            <a:r>
              <a:rPr lang="en-US" sz="3300" dirty="0"/>
              <a:t> + </a:t>
            </a:r>
            <a:r>
              <a:rPr lang="en-US" sz="3300" dirty="0" err="1"/>
              <a:t>NaOH</a:t>
            </a:r>
            <a:r>
              <a:rPr lang="en-US" sz="3300" dirty="0"/>
              <a:t> measurement procedure, calculation</a:t>
            </a:r>
          </a:p>
          <a:p>
            <a:pPr algn="ctr"/>
            <a:r>
              <a:rPr lang="hu-HU" sz="3300" dirty="0" smtClean="0"/>
              <a:t>IV.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109182" y="1239920"/>
            <a:ext cx="892563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sz="2000" dirty="0" smtClean="0"/>
              <a:t>6. </a:t>
            </a:r>
            <a:r>
              <a:rPr lang="hu-HU" sz="2000" dirty="0" err="1" smtClean="0"/>
              <a:t>calculation</a:t>
            </a:r>
            <a:endParaRPr lang="hu-HU" sz="2000" dirty="0" smtClean="0"/>
          </a:p>
          <a:p>
            <a:pPr algn="just"/>
            <a:endParaRPr lang="hu-HU" sz="20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/>
              <a:t>the determined equivalence point is used (12.5 </a:t>
            </a:r>
            <a:r>
              <a:rPr lang="en-US" sz="2000" dirty="0" smtClean="0"/>
              <a:t>mL</a:t>
            </a:r>
            <a:r>
              <a:rPr lang="hu-HU" sz="2000" dirty="0" smtClean="0"/>
              <a:t> </a:t>
            </a:r>
            <a:r>
              <a:rPr lang="hu-HU" sz="2000" dirty="0" err="1" smtClean="0"/>
              <a:t>in</a:t>
            </a:r>
            <a:r>
              <a:rPr lang="hu-HU" sz="2000" dirty="0" smtClean="0"/>
              <a:t> </a:t>
            </a:r>
            <a:r>
              <a:rPr lang="hu-HU" sz="2000" dirty="0" err="1" smtClean="0"/>
              <a:t>the</a:t>
            </a:r>
            <a:r>
              <a:rPr lang="en-US" sz="2000" dirty="0" smtClean="0"/>
              <a:t> </a:t>
            </a:r>
            <a:r>
              <a:rPr lang="hu-HU" sz="2000" dirty="0" smtClean="0"/>
              <a:t>f</a:t>
            </a:r>
            <a:r>
              <a:rPr lang="en-US" sz="2000" dirty="0" err="1" smtClean="0"/>
              <a:t>igure</a:t>
            </a:r>
            <a:r>
              <a:rPr lang="en-US" sz="2000" dirty="0"/>
              <a:t>)</a:t>
            </a:r>
          </a:p>
          <a:p>
            <a:pPr algn="just"/>
            <a:endParaRPr lang="hu-HU" sz="2000" dirty="0" smtClean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 smtClean="0"/>
              <a:t>we </a:t>
            </a:r>
            <a:r>
              <a:rPr lang="en-US" sz="2000" dirty="0"/>
              <a:t>know the exact concentration (0.0025 M) and volume (50.0 mL) of </a:t>
            </a:r>
            <a:r>
              <a:rPr lang="en-US" sz="2000" dirty="0" err="1"/>
              <a:t>HCl</a:t>
            </a:r>
            <a:r>
              <a:rPr lang="en-US" sz="2000" dirty="0"/>
              <a:t>, calculate its </a:t>
            </a:r>
            <a:r>
              <a:rPr lang="hu-HU" sz="2000" dirty="0" err="1" smtClean="0"/>
              <a:t>molar</a:t>
            </a:r>
            <a:r>
              <a:rPr lang="hu-HU" sz="2000" dirty="0" smtClean="0"/>
              <a:t> </a:t>
            </a:r>
            <a:r>
              <a:rPr lang="en-US" sz="2000" dirty="0" smtClean="0"/>
              <a:t>amount</a:t>
            </a:r>
            <a:endParaRPr lang="en-US" sz="20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hu-HU" sz="20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hu-HU" sz="2000" dirty="0" smtClean="0"/>
          </a:p>
        </p:txBody>
      </p:sp>
      <p:sp>
        <p:nvSpPr>
          <p:cNvPr id="7" name="Lefelé nyíl 6"/>
          <p:cNvSpPr/>
          <p:nvPr/>
        </p:nvSpPr>
        <p:spPr>
          <a:xfrm>
            <a:off x="6089917" y="5641770"/>
            <a:ext cx="243318" cy="43988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Téglalap 8"/>
          <p:cNvSpPr/>
          <p:nvPr/>
        </p:nvSpPr>
        <p:spPr>
          <a:xfrm>
            <a:off x="109183" y="3486689"/>
            <a:ext cx="367493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 smtClean="0"/>
              <a:t>this </a:t>
            </a:r>
            <a:r>
              <a:rPr lang="en-US" sz="2000" dirty="0"/>
              <a:t>is equal to the </a:t>
            </a:r>
            <a:r>
              <a:rPr lang="hu-HU" sz="2000" dirty="0" err="1" smtClean="0"/>
              <a:t>molar</a:t>
            </a:r>
            <a:r>
              <a:rPr lang="hu-HU" sz="2000" dirty="0" smtClean="0"/>
              <a:t> </a:t>
            </a:r>
            <a:r>
              <a:rPr lang="en-US" sz="2000" dirty="0" smtClean="0"/>
              <a:t>amount </a:t>
            </a:r>
            <a:r>
              <a:rPr lang="en-US" sz="2000" dirty="0"/>
              <a:t>of </a:t>
            </a:r>
            <a:r>
              <a:rPr lang="en-US" sz="2000" dirty="0" err="1" smtClean="0"/>
              <a:t>NaOH</a:t>
            </a:r>
            <a:endParaRPr lang="hu-HU" sz="2000" dirty="0" smtClean="0"/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hu-HU" sz="20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/>
              <a:t>thus, the exact concentration of </a:t>
            </a:r>
            <a:r>
              <a:rPr lang="en-US" sz="2000" dirty="0" err="1"/>
              <a:t>NaOH</a:t>
            </a:r>
            <a:r>
              <a:rPr lang="en-US" sz="2000" dirty="0"/>
              <a:t> can be calculated</a:t>
            </a:r>
          </a:p>
        </p:txBody>
      </p:sp>
    </p:spTree>
    <p:extLst>
      <p:ext uri="{BB962C8B-B14F-4D97-AF65-F5344CB8AC3E}">
        <p14:creationId xmlns:p14="http://schemas.microsoft.com/office/powerpoint/2010/main" val="1627805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-58058" y="185656"/>
            <a:ext cx="92746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dirty="0"/>
              <a:t>EGIS + </a:t>
            </a:r>
            <a:r>
              <a:rPr lang="en-US" sz="3300" dirty="0" err="1"/>
              <a:t>NaOH</a:t>
            </a:r>
            <a:r>
              <a:rPr lang="en-US" sz="3300" dirty="0"/>
              <a:t> measurement procedure, calculation</a:t>
            </a:r>
          </a:p>
          <a:p>
            <a:pPr algn="ctr"/>
            <a:r>
              <a:rPr lang="hu-HU" sz="3300" dirty="0" smtClean="0"/>
              <a:t>I.</a:t>
            </a:r>
          </a:p>
        </p:txBody>
      </p:sp>
      <p:pic>
        <p:nvPicPr>
          <p:cNvPr id="3" name="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33515" y="3759040"/>
            <a:ext cx="4428733" cy="2952489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109182" y="1215067"/>
            <a:ext cx="89256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/>
              <a:t>1. Preparation of vitamin C (EGIS) stock solution</a:t>
            </a:r>
          </a:p>
          <a:p>
            <a:pPr algn="just"/>
            <a:endParaRPr lang="hu-HU" sz="2000" dirty="0" smtClean="0"/>
          </a:p>
        </p:txBody>
      </p:sp>
      <p:sp>
        <p:nvSpPr>
          <p:cNvPr id="5" name="Téglalap 4"/>
          <p:cNvSpPr/>
          <p:nvPr/>
        </p:nvSpPr>
        <p:spPr>
          <a:xfrm>
            <a:off x="-1" y="2952364"/>
            <a:ext cx="439680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/>
              <a:t>The capsule was dissolved in 0.0025 M </a:t>
            </a:r>
            <a:r>
              <a:rPr lang="en-US" sz="2000" dirty="0" err="1"/>
              <a:t>HCl</a:t>
            </a:r>
            <a:r>
              <a:rPr lang="en-US" sz="2000" dirty="0"/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hu-HU" sz="20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/>
              <a:t>As there is an insoluble precipitate (TiO</a:t>
            </a:r>
            <a:r>
              <a:rPr lang="en-US" sz="2000" baseline="-25000" dirty="0"/>
              <a:t>2</a:t>
            </a:r>
            <a:r>
              <a:rPr lang="en-US" sz="2000" dirty="0"/>
              <a:t>) in the solution, </a:t>
            </a:r>
            <a:r>
              <a:rPr lang="hu-HU" sz="2000" dirty="0" err="1" smtClean="0"/>
              <a:t>we</a:t>
            </a:r>
            <a:r>
              <a:rPr lang="hu-HU" sz="2000" dirty="0" smtClean="0"/>
              <a:t> </a:t>
            </a:r>
            <a:r>
              <a:rPr lang="en-US" sz="2000" dirty="0" smtClean="0"/>
              <a:t>filter</a:t>
            </a:r>
            <a:r>
              <a:rPr lang="hu-HU" sz="2000" dirty="0" smtClean="0"/>
              <a:t> </a:t>
            </a:r>
            <a:r>
              <a:rPr lang="hu-HU" sz="2000" dirty="0" err="1" smtClean="0"/>
              <a:t>the</a:t>
            </a:r>
            <a:r>
              <a:rPr lang="hu-HU" sz="2000" dirty="0" smtClean="0"/>
              <a:t> </a:t>
            </a:r>
            <a:r>
              <a:rPr lang="hu-HU" sz="2000" dirty="0" err="1" smtClean="0"/>
              <a:t>solution</a:t>
            </a:r>
            <a:r>
              <a:rPr lang="en-US" sz="2000" dirty="0" smtClean="0"/>
              <a:t>.</a:t>
            </a:r>
            <a:endParaRPr lang="en-US" sz="20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hu-HU" sz="20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/>
              <a:t>The stock solution already prepared in the video is filtered </a:t>
            </a:r>
            <a:r>
              <a:rPr lang="en-US" sz="2000" dirty="0" smtClean="0"/>
              <a:t>again</a:t>
            </a:r>
            <a:r>
              <a:rPr lang="hu-HU" sz="2000" dirty="0" smtClean="0"/>
              <a:t>.</a:t>
            </a:r>
            <a:r>
              <a:rPr lang="en-US" sz="2000" dirty="0" smtClean="0"/>
              <a:t> </a:t>
            </a:r>
            <a:r>
              <a:rPr lang="hu-HU" sz="2000" dirty="0" smtClean="0"/>
              <a:t>M</a:t>
            </a:r>
            <a:r>
              <a:rPr lang="en-US" sz="2000" dirty="0" err="1" smtClean="0"/>
              <a:t>easurements</a:t>
            </a:r>
            <a:r>
              <a:rPr lang="en-US" sz="2000" dirty="0" smtClean="0"/>
              <a:t> </a:t>
            </a:r>
            <a:r>
              <a:rPr lang="hu-HU" sz="2000" dirty="0" err="1" smtClean="0"/>
              <a:t>were</a:t>
            </a:r>
            <a:r>
              <a:rPr lang="hu-HU" sz="2000" dirty="0" smtClean="0"/>
              <a:t> </a:t>
            </a:r>
            <a:r>
              <a:rPr lang="en-US" sz="2000" dirty="0" smtClean="0"/>
              <a:t>already taken</a:t>
            </a:r>
            <a:r>
              <a:rPr lang="hu-HU" sz="2000" dirty="0" smtClean="0"/>
              <a:t> f</a:t>
            </a:r>
            <a:r>
              <a:rPr lang="en-US" sz="2000" dirty="0" smtClean="0"/>
              <a:t>rom </a:t>
            </a:r>
            <a:r>
              <a:rPr lang="hu-HU" sz="2000" dirty="0" err="1" smtClean="0"/>
              <a:t>it</a:t>
            </a:r>
            <a:r>
              <a:rPr lang="en-US" sz="2000" dirty="0" smtClean="0"/>
              <a:t>, therefore</a:t>
            </a:r>
            <a:r>
              <a:rPr lang="hu-HU" sz="2000" dirty="0" smtClean="0"/>
              <a:t>,</a:t>
            </a:r>
            <a:r>
              <a:rPr lang="en-US" sz="2000" dirty="0" smtClean="0"/>
              <a:t> </a:t>
            </a:r>
            <a:r>
              <a:rPr lang="en-US" sz="2000" dirty="0"/>
              <a:t>the flask was not filled </a:t>
            </a:r>
            <a:r>
              <a:rPr lang="hu-HU" sz="2000" dirty="0" err="1" smtClean="0"/>
              <a:t>totally</a:t>
            </a:r>
            <a:r>
              <a:rPr lang="hu-HU" sz="2000" dirty="0" smtClean="0"/>
              <a:t> </a:t>
            </a:r>
            <a:r>
              <a:rPr lang="hu-HU" sz="2000" dirty="0" err="1" smtClean="0"/>
              <a:t>up</a:t>
            </a:r>
            <a:r>
              <a:rPr lang="hu-HU" sz="2000" dirty="0" smtClean="0"/>
              <a:t> </a:t>
            </a:r>
            <a:r>
              <a:rPr lang="hu-HU" sz="2000" dirty="0" err="1" smtClean="0"/>
              <a:t>to</a:t>
            </a:r>
            <a:r>
              <a:rPr lang="hu-HU" sz="2000" dirty="0" smtClean="0"/>
              <a:t> </a:t>
            </a:r>
            <a:r>
              <a:rPr lang="en-US" sz="2000" dirty="0" smtClean="0"/>
              <a:t>the </a:t>
            </a:r>
            <a:r>
              <a:rPr lang="en-US" sz="2000" dirty="0"/>
              <a:t>mark.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5" t="59387" r="59981" b="1011"/>
          <a:stretch/>
        </p:blipFill>
        <p:spPr>
          <a:xfrm>
            <a:off x="7492554" y="809666"/>
            <a:ext cx="1436549" cy="2777390"/>
          </a:xfrm>
          <a:prstGeom prst="rect">
            <a:avLst/>
          </a:prstGeom>
        </p:spPr>
      </p:pic>
      <p:sp>
        <p:nvSpPr>
          <p:cNvPr id="7" name="Téglalap 6"/>
          <p:cNvSpPr/>
          <p:nvPr/>
        </p:nvSpPr>
        <p:spPr>
          <a:xfrm>
            <a:off x="0" y="1628925"/>
            <a:ext cx="732531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 smtClean="0"/>
              <a:t>The </a:t>
            </a:r>
            <a:r>
              <a:rPr lang="en-US" sz="2000" dirty="0"/>
              <a:t>concentration of the stock solution should be 4 mg / </a:t>
            </a:r>
            <a:r>
              <a:rPr lang="en-US" sz="2000" dirty="0" err="1"/>
              <a:t>mL.</a:t>
            </a:r>
            <a:r>
              <a:rPr lang="en-US" sz="2000" dirty="0"/>
              <a:t> Each capsule contains 500 mg of active substance and the volume of the stock solution is 500 </a:t>
            </a:r>
            <a:r>
              <a:rPr lang="en-US" sz="2000" dirty="0" err="1"/>
              <a:t>mL.</a:t>
            </a:r>
            <a:r>
              <a:rPr lang="en-US" sz="2000" dirty="0"/>
              <a:t> How many capsules should be dissolved? 4.</a:t>
            </a: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1501775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109182" y="1355207"/>
            <a:ext cx="892563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/>
              <a:t>2. Pipette 20 mL of the filtered stock solution into a 50 mL volumetric flask and </a:t>
            </a:r>
            <a:r>
              <a:rPr lang="hu-HU" sz="2000" dirty="0" err="1" smtClean="0"/>
              <a:t>fill</a:t>
            </a:r>
            <a:r>
              <a:rPr lang="hu-HU" sz="2000" dirty="0" smtClean="0"/>
              <a:t> </a:t>
            </a:r>
            <a:r>
              <a:rPr lang="hu-HU" sz="2000" dirty="0" err="1" smtClean="0"/>
              <a:t>it</a:t>
            </a:r>
            <a:r>
              <a:rPr lang="en-US" sz="2000" dirty="0" smtClean="0"/>
              <a:t> </a:t>
            </a:r>
            <a:r>
              <a:rPr lang="hu-HU" sz="2000" dirty="0" err="1" smtClean="0"/>
              <a:t>totally</a:t>
            </a:r>
            <a:r>
              <a:rPr lang="en-US" sz="2000" dirty="0" smtClean="0"/>
              <a:t> </a:t>
            </a:r>
            <a:r>
              <a:rPr lang="hu-HU" sz="2000" dirty="0" err="1" smtClean="0"/>
              <a:t>up</a:t>
            </a:r>
            <a:r>
              <a:rPr lang="hu-HU" sz="2000" dirty="0" smtClean="0"/>
              <a:t> </a:t>
            </a:r>
            <a:r>
              <a:rPr lang="hu-HU" sz="2000" dirty="0" err="1" smtClean="0"/>
              <a:t>to</a:t>
            </a:r>
            <a:r>
              <a:rPr lang="en-US" sz="2000" dirty="0" smtClean="0"/>
              <a:t> </a:t>
            </a:r>
            <a:r>
              <a:rPr lang="en-US" sz="2000" dirty="0"/>
              <a:t>the mark with 0.0025 M </a:t>
            </a:r>
            <a:r>
              <a:rPr lang="en-US" sz="2000" dirty="0" err="1"/>
              <a:t>HCl</a:t>
            </a:r>
            <a:r>
              <a:rPr lang="en-US" sz="2000" dirty="0"/>
              <a:t>. Shake and </a:t>
            </a:r>
            <a:r>
              <a:rPr lang="hu-HU" sz="2000" dirty="0" smtClean="0"/>
              <a:t>pour</a:t>
            </a:r>
            <a:r>
              <a:rPr lang="en-US" sz="2000" dirty="0" smtClean="0"/>
              <a:t> </a:t>
            </a:r>
            <a:r>
              <a:rPr lang="en-US" sz="2000" dirty="0"/>
              <a:t>completely </a:t>
            </a:r>
            <a:r>
              <a:rPr lang="en-US" sz="2000" dirty="0" smtClean="0"/>
              <a:t>in</a:t>
            </a:r>
            <a:r>
              <a:rPr lang="hu-HU" sz="2000" dirty="0" err="1" smtClean="0"/>
              <a:t>to</a:t>
            </a:r>
            <a:r>
              <a:rPr lang="en-US" sz="2000" dirty="0" smtClean="0"/>
              <a:t> </a:t>
            </a:r>
            <a:r>
              <a:rPr lang="en-US" sz="2000" dirty="0"/>
              <a:t>the reaction vessel.</a:t>
            </a:r>
          </a:p>
          <a:p>
            <a:pPr algn="just"/>
            <a:endParaRPr lang="hu-HU" sz="2000" dirty="0" smtClean="0"/>
          </a:p>
          <a:p>
            <a:pPr algn="just"/>
            <a:r>
              <a:rPr lang="en-US" sz="2000" dirty="0"/>
              <a:t>3</a:t>
            </a:r>
            <a:r>
              <a:rPr lang="en-US" sz="2000" dirty="0" smtClean="0"/>
              <a:t>. </a:t>
            </a:r>
            <a:r>
              <a:rPr lang="hu-HU" sz="2000" dirty="0" smtClean="0"/>
              <a:t>M</a:t>
            </a:r>
            <a:r>
              <a:rPr lang="en-US" sz="2000" dirty="0" err="1" smtClean="0"/>
              <a:t>easure</a:t>
            </a:r>
            <a:r>
              <a:rPr lang="en-US" sz="2000" dirty="0" smtClean="0"/>
              <a:t> </a:t>
            </a:r>
            <a:r>
              <a:rPr lang="en-US" sz="2000" dirty="0"/>
              <a:t>the </a:t>
            </a:r>
            <a:r>
              <a:rPr lang="en-US" sz="2000" dirty="0" smtClean="0"/>
              <a:t>conduct</a:t>
            </a:r>
            <a:r>
              <a:rPr lang="hu-HU" sz="2000" dirty="0" err="1" smtClean="0"/>
              <a:t>ance</a:t>
            </a:r>
            <a:r>
              <a:rPr lang="hu-HU" sz="2000" dirty="0" smtClean="0"/>
              <a:t> </a:t>
            </a:r>
            <a:r>
              <a:rPr lang="en-US" sz="2000" dirty="0" smtClean="0"/>
              <a:t>without </a:t>
            </a:r>
            <a:r>
              <a:rPr lang="en-US" sz="2000" dirty="0"/>
              <a:t>the addition of </a:t>
            </a:r>
            <a:r>
              <a:rPr lang="en-US" sz="2000" dirty="0" err="1"/>
              <a:t>NaOH</a:t>
            </a:r>
            <a:r>
              <a:rPr lang="en-US" sz="2000" dirty="0"/>
              <a:t> </a:t>
            </a:r>
            <a:r>
              <a:rPr lang="hu-HU" sz="2000" dirty="0" err="1" smtClean="0"/>
              <a:t>while</a:t>
            </a:r>
            <a:r>
              <a:rPr lang="en-US" sz="2000" dirty="0" smtClean="0"/>
              <a:t> stirring</a:t>
            </a:r>
            <a:r>
              <a:rPr lang="hu-HU" sz="2000" dirty="0" smtClean="0"/>
              <a:t>,</a:t>
            </a:r>
            <a:r>
              <a:rPr lang="en-US" sz="2000" dirty="0" smtClean="0"/>
              <a:t> according </a:t>
            </a:r>
            <a:r>
              <a:rPr lang="en-US" sz="2000" dirty="0"/>
              <a:t>to the first measurement. Then add 5 mL and then 0.5 mL </a:t>
            </a:r>
            <a:r>
              <a:rPr lang="hu-HU" sz="2000" dirty="0" err="1" smtClean="0"/>
              <a:t>portions</a:t>
            </a:r>
            <a:r>
              <a:rPr lang="hu-HU" sz="2000" dirty="0" smtClean="0"/>
              <a:t> </a:t>
            </a:r>
            <a:r>
              <a:rPr lang="en-US" sz="2000" dirty="0" smtClean="0"/>
              <a:t>of </a:t>
            </a:r>
            <a:r>
              <a:rPr lang="en-US" sz="2000" dirty="0" err="1"/>
              <a:t>NaOH</a:t>
            </a:r>
            <a:r>
              <a:rPr lang="en-US" sz="2000" dirty="0"/>
              <a:t> solution, and record the </a:t>
            </a:r>
            <a:r>
              <a:rPr lang="en-US" sz="2000" dirty="0" smtClean="0"/>
              <a:t>conduct</a:t>
            </a:r>
            <a:r>
              <a:rPr lang="hu-HU" sz="2000" dirty="0" err="1" smtClean="0"/>
              <a:t>ance</a:t>
            </a:r>
            <a:r>
              <a:rPr lang="en-US" sz="2000" dirty="0" smtClean="0"/>
              <a:t> </a:t>
            </a:r>
            <a:r>
              <a:rPr lang="en-US" sz="2000" dirty="0"/>
              <a:t>value at each point.</a:t>
            </a:r>
          </a:p>
        </p:txBody>
      </p:sp>
      <p:pic>
        <p:nvPicPr>
          <p:cNvPr id="8" name="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60456" y="3711158"/>
            <a:ext cx="4397316" cy="2931544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-58058" y="185656"/>
            <a:ext cx="92746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dirty="0"/>
              <a:t>EGIS + </a:t>
            </a:r>
            <a:r>
              <a:rPr lang="en-US" sz="3300" dirty="0" err="1"/>
              <a:t>NaOH</a:t>
            </a:r>
            <a:r>
              <a:rPr lang="en-US" sz="3300" dirty="0"/>
              <a:t> measurement procedure, calculation</a:t>
            </a:r>
          </a:p>
          <a:p>
            <a:pPr algn="ctr"/>
            <a:r>
              <a:rPr lang="hu-HU" sz="3300" dirty="0" smtClean="0"/>
              <a:t>II.</a:t>
            </a:r>
          </a:p>
        </p:txBody>
      </p:sp>
    </p:spTree>
    <p:extLst>
      <p:ext uri="{BB962C8B-B14F-4D97-AF65-F5344CB8AC3E}">
        <p14:creationId xmlns:p14="http://schemas.microsoft.com/office/powerpoint/2010/main" val="2441652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5565" y="4124036"/>
            <a:ext cx="4130071" cy="2699287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0" y="1261714"/>
            <a:ext cx="89256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AutoNum type="arabicPeriod" startAt="4"/>
            </a:pPr>
            <a:r>
              <a:rPr lang="en-US" sz="2000" dirty="0" smtClean="0"/>
              <a:t>During </a:t>
            </a:r>
            <a:r>
              <a:rPr lang="en-US" sz="2000" dirty="0"/>
              <a:t>the evaluation, we select the </a:t>
            </a:r>
            <a:r>
              <a:rPr lang="hu-HU" sz="2000" dirty="0"/>
              <a:t>„</a:t>
            </a:r>
            <a:r>
              <a:rPr lang="hu-HU" sz="2000" dirty="0" err="1"/>
              <a:t>straight</a:t>
            </a:r>
            <a:r>
              <a:rPr lang="hu-HU" sz="2000" dirty="0"/>
              <a:t> </a:t>
            </a:r>
            <a:r>
              <a:rPr lang="hu-HU" sz="2000" dirty="0" smtClean="0"/>
              <a:t>line</a:t>
            </a:r>
            <a:r>
              <a:rPr lang="hu-HU" sz="2000" dirty="0"/>
              <a:t>”</a:t>
            </a:r>
            <a:r>
              <a:rPr lang="en-US" sz="2000" dirty="0" smtClean="0"/>
              <a:t> </a:t>
            </a:r>
            <a:r>
              <a:rPr lang="en-US" sz="2000" dirty="0"/>
              <a:t>(V1, V2) where the </a:t>
            </a:r>
            <a:r>
              <a:rPr lang="hu-HU" sz="2000" dirty="0" err="1" smtClean="0"/>
              <a:t>conductance</a:t>
            </a:r>
            <a:r>
              <a:rPr lang="en-US" sz="2000" dirty="0" smtClean="0"/>
              <a:t> </a:t>
            </a:r>
            <a:r>
              <a:rPr lang="hu-HU" sz="2000" dirty="0" err="1" smtClean="0"/>
              <a:t>barely</a:t>
            </a:r>
            <a:r>
              <a:rPr lang="hu-HU" sz="2000" dirty="0" smtClean="0"/>
              <a:t> </a:t>
            </a:r>
            <a:r>
              <a:rPr lang="en-US" sz="2000" dirty="0" smtClean="0"/>
              <a:t>change</a:t>
            </a:r>
            <a:r>
              <a:rPr lang="hu-HU" sz="2000" dirty="0" smtClean="0"/>
              <a:t>s</a:t>
            </a:r>
            <a:r>
              <a:rPr lang="en-US" sz="2000" dirty="0" smtClean="0"/>
              <a:t>. </a:t>
            </a:r>
            <a:r>
              <a:rPr lang="en-US" sz="2000" dirty="0">
                <a:latin typeface="Symbol" panose="05050102010706020507" pitchFamily="18" charset="2"/>
              </a:rPr>
              <a:t>D</a:t>
            </a:r>
            <a:r>
              <a:rPr lang="en-US" sz="2000" dirty="0"/>
              <a:t>V = V2-V1 gives the volume of </a:t>
            </a:r>
            <a:r>
              <a:rPr lang="en-US" sz="2000" dirty="0" err="1"/>
              <a:t>NaOH</a:t>
            </a:r>
            <a:r>
              <a:rPr lang="en-US" sz="2000" dirty="0" smtClean="0"/>
              <a:t>.</a:t>
            </a:r>
            <a:endParaRPr lang="hu-HU" sz="2000" dirty="0" smtClean="0"/>
          </a:p>
          <a:p>
            <a:pPr marL="457200" indent="-457200" algn="just">
              <a:buAutoNum type="arabicPeriod" startAt="4"/>
            </a:pPr>
            <a:endParaRPr lang="hu-HU" sz="2000" dirty="0" smtClean="0"/>
          </a:p>
          <a:p>
            <a:pPr marL="457200" indent="-457200" algn="just">
              <a:buAutoNum type="arabicPeriod" startAt="4"/>
            </a:pPr>
            <a:r>
              <a:rPr lang="en-US" sz="2000" dirty="0"/>
              <a:t>From the first task we know </a:t>
            </a:r>
            <a:r>
              <a:rPr lang="en-US" sz="2000" dirty="0" smtClean="0"/>
              <a:t>the exact</a:t>
            </a:r>
            <a:r>
              <a:rPr lang="hu-HU" sz="2000" dirty="0" smtClean="0"/>
              <a:t> </a:t>
            </a:r>
            <a:r>
              <a:rPr lang="en-US" sz="2000" dirty="0" smtClean="0"/>
              <a:t>concentration </a:t>
            </a:r>
            <a:r>
              <a:rPr lang="en-US" sz="2000" dirty="0"/>
              <a:t>of </a:t>
            </a:r>
            <a:r>
              <a:rPr lang="en-US" sz="2000" dirty="0" err="1"/>
              <a:t>NaOH</a:t>
            </a:r>
            <a:r>
              <a:rPr lang="en-US" sz="2000" dirty="0"/>
              <a:t>, with the help of </a:t>
            </a:r>
            <a:r>
              <a:rPr lang="en-US" sz="2000" dirty="0" err="1" smtClean="0"/>
              <a:t>th</a:t>
            </a:r>
            <a:r>
              <a:rPr lang="hu-HU" sz="2000" dirty="0" smtClean="0"/>
              <a:t>is</a:t>
            </a:r>
            <a:r>
              <a:rPr lang="en-US" sz="2000" dirty="0" smtClean="0"/>
              <a:t> </a:t>
            </a:r>
            <a:r>
              <a:rPr lang="en-US" sz="2000" dirty="0"/>
              <a:t>figure its </a:t>
            </a:r>
            <a:r>
              <a:rPr lang="en-US" sz="2000" dirty="0" smtClean="0"/>
              <a:t>volume</a:t>
            </a:r>
            <a:r>
              <a:rPr lang="hu-HU" sz="2000" dirty="0" smtClean="0"/>
              <a:t> is </a:t>
            </a:r>
            <a:r>
              <a:rPr lang="hu-HU" sz="2000" dirty="0" err="1" smtClean="0"/>
              <a:t>also</a:t>
            </a:r>
            <a:r>
              <a:rPr lang="hu-HU" sz="2000" dirty="0" smtClean="0"/>
              <a:t> </a:t>
            </a:r>
            <a:r>
              <a:rPr lang="hu-HU" sz="2000" dirty="0" err="1" smtClean="0"/>
              <a:t>known</a:t>
            </a:r>
            <a:r>
              <a:rPr lang="en-US" sz="2000" dirty="0" smtClean="0"/>
              <a:t>, </a:t>
            </a:r>
            <a:r>
              <a:rPr lang="en-US" sz="2000" dirty="0"/>
              <a:t>so </a:t>
            </a:r>
            <a:r>
              <a:rPr lang="hu-HU" sz="2000" dirty="0" err="1" smtClean="0"/>
              <a:t>its</a:t>
            </a:r>
            <a:r>
              <a:rPr lang="hu-HU" sz="2000" dirty="0" smtClean="0"/>
              <a:t> </a:t>
            </a:r>
            <a:r>
              <a:rPr lang="hu-HU" sz="2000" dirty="0" err="1" smtClean="0"/>
              <a:t>molar</a:t>
            </a:r>
            <a:r>
              <a:rPr lang="hu-HU" sz="2000" dirty="0" smtClean="0"/>
              <a:t> </a:t>
            </a:r>
            <a:r>
              <a:rPr lang="en-US" sz="2000" dirty="0" smtClean="0"/>
              <a:t>amount can </a:t>
            </a:r>
            <a:r>
              <a:rPr lang="en-US" sz="2000" dirty="0"/>
              <a:t>be </a:t>
            </a:r>
            <a:r>
              <a:rPr lang="en-US" sz="2000" dirty="0" smtClean="0"/>
              <a:t>calculated.</a:t>
            </a:r>
            <a:r>
              <a:rPr lang="hu-HU" sz="2000" dirty="0"/>
              <a:t> </a:t>
            </a:r>
            <a:r>
              <a:rPr lang="en-US" sz="2000" dirty="0" smtClean="0"/>
              <a:t>This equal</a:t>
            </a:r>
            <a:r>
              <a:rPr lang="hu-HU" sz="2000" dirty="0" smtClean="0"/>
              <a:t>s</a:t>
            </a:r>
            <a:r>
              <a:rPr lang="en-US" sz="2000" dirty="0" smtClean="0"/>
              <a:t> </a:t>
            </a:r>
            <a:r>
              <a:rPr lang="en-US" sz="2000" dirty="0"/>
              <a:t>to the </a:t>
            </a:r>
            <a:r>
              <a:rPr lang="hu-HU" sz="2000" dirty="0" err="1" smtClean="0"/>
              <a:t>molar</a:t>
            </a:r>
            <a:r>
              <a:rPr lang="hu-HU" sz="2000" dirty="0" smtClean="0"/>
              <a:t> </a:t>
            </a:r>
            <a:r>
              <a:rPr lang="en-US" sz="2000" dirty="0" smtClean="0"/>
              <a:t>amount </a:t>
            </a:r>
            <a:r>
              <a:rPr lang="en-US" sz="2000" dirty="0"/>
              <a:t>of ascorbic acid</a:t>
            </a:r>
            <a:r>
              <a:rPr lang="en-US" sz="2000" dirty="0" smtClean="0"/>
              <a:t>.</a:t>
            </a:r>
            <a:endParaRPr lang="hu-HU" sz="2000" dirty="0" smtClean="0"/>
          </a:p>
          <a:p>
            <a:pPr marL="457200" indent="-457200" algn="just">
              <a:buAutoNum type="arabicPeriod" startAt="4"/>
            </a:pPr>
            <a:endParaRPr lang="hu-HU" sz="2000" dirty="0" smtClean="0"/>
          </a:p>
          <a:p>
            <a:pPr marL="457200" indent="-457200" algn="just">
              <a:buAutoNum type="arabicPeriod" startAt="4"/>
            </a:pPr>
            <a:r>
              <a:rPr lang="en-US" sz="2000" dirty="0"/>
              <a:t>The mass of ascorbic acid can be calculated </a:t>
            </a:r>
            <a:r>
              <a:rPr lang="hu-HU" sz="2000" dirty="0" err="1" smtClean="0"/>
              <a:t>with</a:t>
            </a:r>
            <a:r>
              <a:rPr lang="en-US" sz="2000" dirty="0" smtClean="0"/>
              <a:t> </a:t>
            </a:r>
            <a:r>
              <a:rPr lang="en-US" sz="2000" dirty="0"/>
              <a:t>the molecular weight. Attention! This is in the 50 mL diluted </a:t>
            </a:r>
            <a:r>
              <a:rPr lang="en-US" sz="2000" dirty="0" smtClean="0"/>
              <a:t>sample</a:t>
            </a:r>
            <a:r>
              <a:rPr lang="hu-HU" sz="2000" dirty="0" smtClean="0"/>
              <a:t> </a:t>
            </a:r>
            <a:r>
              <a:rPr lang="hu-HU" sz="2000" dirty="0" err="1" smtClean="0"/>
              <a:t>not</a:t>
            </a:r>
            <a:r>
              <a:rPr lang="hu-HU" sz="2000" dirty="0" smtClean="0"/>
              <a:t> </a:t>
            </a:r>
            <a:r>
              <a:rPr lang="hu-HU" sz="2000" dirty="0" err="1" smtClean="0"/>
              <a:t>in</a:t>
            </a:r>
            <a:r>
              <a:rPr lang="hu-HU" sz="2000" dirty="0" smtClean="0"/>
              <a:t> </a:t>
            </a:r>
            <a:r>
              <a:rPr lang="hu-HU" sz="2000" dirty="0" err="1" smtClean="0"/>
              <a:t>the</a:t>
            </a:r>
            <a:r>
              <a:rPr lang="hu-HU" sz="2000" dirty="0" smtClean="0"/>
              <a:t> </a:t>
            </a:r>
            <a:r>
              <a:rPr lang="hu-HU" sz="2000" dirty="0" err="1" smtClean="0"/>
              <a:t>whole</a:t>
            </a:r>
            <a:r>
              <a:rPr lang="hu-HU" sz="2000" dirty="0" smtClean="0"/>
              <a:t> </a:t>
            </a:r>
            <a:r>
              <a:rPr lang="hu-HU" sz="2000" dirty="0" err="1" smtClean="0"/>
              <a:t>stock</a:t>
            </a:r>
            <a:r>
              <a:rPr lang="hu-HU" sz="2000" dirty="0" smtClean="0"/>
              <a:t> </a:t>
            </a:r>
            <a:r>
              <a:rPr lang="hu-HU" sz="2000" dirty="0" err="1" smtClean="0"/>
              <a:t>solution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grpSp>
        <p:nvGrpSpPr>
          <p:cNvPr id="14" name="Csoportba foglalás 13"/>
          <p:cNvGrpSpPr/>
          <p:nvPr/>
        </p:nvGrpSpPr>
        <p:grpSpPr>
          <a:xfrm>
            <a:off x="6301408" y="5334387"/>
            <a:ext cx="886159" cy="1132327"/>
            <a:chOff x="5560708" y="1424208"/>
            <a:chExt cx="954931" cy="1251186"/>
          </a:xfrm>
        </p:grpSpPr>
        <p:cxnSp>
          <p:nvCxnSpPr>
            <p:cNvPr id="8" name="Egyenes összekötő 7"/>
            <p:cNvCxnSpPr/>
            <p:nvPr/>
          </p:nvCxnSpPr>
          <p:spPr>
            <a:xfrm>
              <a:off x="5777274" y="1870176"/>
              <a:ext cx="0" cy="805218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Szövegdoboz 9"/>
            <p:cNvSpPr txBox="1"/>
            <p:nvPr/>
          </p:nvSpPr>
          <p:spPr>
            <a:xfrm>
              <a:off x="5560708" y="1424208"/>
              <a:ext cx="4331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smtClean="0"/>
                <a:t>V1</a:t>
              </a:r>
              <a:endParaRPr lang="hu-HU" dirty="0"/>
            </a:p>
          </p:txBody>
        </p:sp>
        <p:sp>
          <p:nvSpPr>
            <p:cNvPr id="11" name="Szövegdoboz 10"/>
            <p:cNvSpPr txBox="1"/>
            <p:nvPr/>
          </p:nvSpPr>
          <p:spPr>
            <a:xfrm>
              <a:off x="6082507" y="1424208"/>
              <a:ext cx="4331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smtClean="0"/>
                <a:t>V2</a:t>
              </a:r>
              <a:endParaRPr lang="hu-HU" dirty="0"/>
            </a:p>
          </p:txBody>
        </p:sp>
        <p:cxnSp>
          <p:nvCxnSpPr>
            <p:cNvPr id="12" name="Egyenes összekötő 11"/>
            <p:cNvCxnSpPr/>
            <p:nvPr/>
          </p:nvCxnSpPr>
          <p:spPr>
            <a:xfrm>
              <a:off x="6299073" y="1831858"/>
              <a:ext cx="0" cy="805218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églalap 14"/>
          <p:cNvSpPr/>
          <p:nvPr/>
        </p:nvSpPr>
        <p:spPr>
          <a:xfrm>
            <a:off x="36412" y="4158713"/>
            <a:ext cx="457152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hu-HU" sz="2000" dirty="0" smtClean="0"/>
          </a:p>
          <a:p>
            <a:pPr algn="just"/>
            <a:r>
              <a:rPr lang="hu-HU" sz="2000" dirty="0" smtClean="0"/>
              <a:t>7</a:t>
            </a:r>
            <a:r>
              <a:rPr lang="en-US" sz="2000" dirty="0" smtClean="0"/>
              <a:t>. </a:t>
            </a:r>
            <a:r>
              <a:rPr lang="en-US" sz="2000" dirty="0"/>
              <a:t>Calculate the </a:t>
            </a:r>
            <a:r>
              <a:rPr lang="hu-HU" sz="2000" dirty="0" err="1" smtClean="0"/>
              <a:t>molar</a:t>
            </a:r>
            <a:r>
              <a:rPr lang="hu-HU" sz="2000" dirty="0" smtClean="0"/>
              <a:t> </a:t>
            </a:r>
            <a:r>
              <a:rPr lang="en-US" sz="2000" dirty="0" smtClean="0"/>
              <a:t>amount </a:t>
            </a:r>
            <a:r>
              <a:rPr lang="en-US" sz="2000" dirty="0"/>
              <a:t>of ascorbic acid in the total 500 mL stock solution and then indicate how much </a:t>
            </a:r>
            <a:r>
              <a:rPr lang="hu-HU" sz="2000" dirty="0" err="1" smtClean="0"/>
              <a:t>wa</a:t>
            </a:r>
            <a:r>
              <a:rPr lang="en-US" sz="2000" dirty="0" smtClean="0"/>
              <a:t>s </a:t>
            </a:r>
            <a:r>
              <a:rPr lang="en-US" sz="2000" dirty="0"/>
              <a:t>in each tablet. Compare </a:t>
            </a:r>
            <a:r>
              <a:rPr lang="hu-HU" sz="2000" dirty="0" err="1" smtClean="0"/>
              <a:t>it</a:t>
            </a:r>
            <a:r>
              <a:rPr lang="en-US" sz="2000" dirty="0" smtClean="0"/>
              <a:t> </a:t>
            </a:r>
            <a:r>
              <a:rPr lang="en-US" sz="2000" dirty="0"/>
              <a:t>with the literature 500 </a:t>
            </a:r>
            <a:r>
              <a:rPr lang="en-US" sz="2000" dirty="0" smtClean="0"/>
              <a:t>mg</a:t>
            </a:r>
            <a:r>
              <a:rPr lang="hu-HU" sz="2000" dirty="0" smtClean="0"/>
              <a:t>/</a:t>
            </a:r>
            <a:r>
              <a:rPr lang="hu-HU" sz="2000" dirty="0" err="1" smtClean="0"/>
              <a:t>tablet</a:t>
            </a:r>
            <a:r>
              <a:rPr lang="hu-HU" sz="2000" dirty="0" smtClean="0"/>
              <a:t> </a:t>
            </a:r>
            <a:r>
              <a:rPr lang="hu-HU" sz="2000" dirty="0" err="1" smtClean="0"/>
              <a:t>value</a:t>
            </a:r>
            <a:r>
              <a:rPr lang="en-US" sz="2000" dirty="0" smtClean="0"/>
              <a:t>. </a:t>
            </a:r>
            <a:r>
              <a:rPr lang="en-US" sz="2000" dirty="0"/>
              <a:t>Also calculate the percentage difference.</a:t>
            </a:r>
          </a:p>
          <a:p>
            <a:pPr algn="just"/>
            <a:endParaRPr lang="hu-HU" sz="2000" dirty="0"/>
          </a:p>
        </p:txBody>
      </p:sp>
      <p:sp>
        <p:nvSpPr>
          <p:cNvPr id="13" name="Szövegdoboz 12"/>
          <p:cNvSpPr txBox="1"/>
          <p:nvPr/>
        </p:nvSpPr>
        <p:spPr>
          <a:xfrm>
            <a:off x="-58058" y="185656"/>
            <a:ext cx="92746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dirty="0"/>
              <a:t>EGIS + </a:t>
            </a:r>
            <a:r>
              <a:rPr lang="en-US" sz="3300" dirty="0" err="1"/>
              <a:t>NaOH</a:t>
            </a:r>
            <a:r>
              <a:rPr lang="en-US" sz="3300" dirty="0"/>
              <a:t> measurement procedure, calculation</a:t>
            </a:r>
          </a:p>
          <a:p>
            <a:pPr algn="ctr"/>
            <a:r>
              <a:rPr lang="hu-HU" sz="3300" dirty="0" smtClean="0"/>
              <a:t>III.</a:t>
            </a:r>
          </a:p>
        </p:txBody>
      </p:sp>
    </p:spTree>
    <p:extLst>
      <p:ext uri="{BB962C8B-B14F-4D97-AF65-F5344CB8AC3E}">
        <p14:creationId xmlns:p14="http://schemas.microsoft.com/office/powerpoint/2010/main" val="4244376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-554444" y="185656"/>
            <a:ext cx="1028192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dirty="0"/>
              <a:t>TEVA + </a:t>
            </a:r>
            <a:r>
              <a:rPr lang="en-US" sz="3300" dirty="0" err="1"/>
              <a:t>NaOH</a:t>
            </a:r>
            <a:r>
              <a:rPr lang="en-US" sz="3300" dirty="0"/>
              <a:t> measurement procedure, calculation</a:t>
            </a:r>
          </a:p>
          <a:p>
            <a:pPr algn="ctr"/>
            <a:r>
              <a:rPr lang="hu-HU" sz="3000" dirty="0" smtClean="0"/>
              <a:t>I.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109182" y="1215067"/>
            <a:ext cx="89256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smtClean="0"/>
              <a:t>1</a:t>
            </a:r>
            <a:r>
              <a:rPr lang="en-US" sz="2000" dirty="0"/>
              <a:t>. Preparation of vitamin C (TEVA) stock solution</a:t>
            </a:r>
            <a:endParaRPr lang="hu-HU" sz="2000" dirty="0" smtClean="0"/>
          </a:p>
        </p:txBody>
      </p:sp>
      <p:sp>
        <p:nvSpPr>
          <p:cNvPr id="7" name="Téglalap 6"/>
          <p:cNvSpPr/>
          <p:nvPr/>
        </p:nvSpPr>
        <p:spPr>
          <a:xfrm>
            <a:off x="109182" y="1655874"/>
            <a:ext cx="727980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/>
              <a:t>The concentration of the stock solution should be 4 </a:t>
            </a:r>
            <a:r>
              <a:rPr lang="en-US" sz="2000" dirty="0" smtClean="0"/>
              <a:t>mg/</a:t>
            </a:r>
            <a:r>
              <a:rPr lang="en-US" sz="2000" dirty="0" err="1" smtClean="0"/>
              <a:t>mL</a:t>
            </a:r>
            <a:r>
              <a:rPr lang="en-US" sz="2000" dirty="0" err="1"/>
              <a:t>.</a:t>
            </a:r>
            <a:r>
              <a:rPr lang="en-US" sz="2000" dirty="0"/>
              <a:t> Each capsule contains 500 mg of active substance and the volume of the stock solution is 500 </a:t>
            </a:r>
            <a:r>
              <a:rPr lang="en-US" sz="2000" dirty="0" err="1"/>
              <a:t>mL.</a:t>
            </a:r>
            <a:r>
              <a:rPr lang="en-US" sz="2000" dirty="0"/>
              <a:t> How many capsules should be dissolved? 4</a:t>
            </a:r>
            <a:r>
              <a:rPr lang="en-US" sz="2000" dirty="0" smtClean="0"/>
              <a:t>.</a:t>
            </a:r>
            <a:endParaRPr lang="hu-HU" sz="20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/>
              <a:t>The capsule was dissolved in 0.0025 M </a:t>
            </a:r>
            <a:r>
              <a:rPr lang="en-US" sz="2000" dirty="0" err="1"/>
              <a:t>HCl</a:t>
            </a:r>
            <a:r>
              <a:rPr lang="en-US" sz="2000" dirty="0"/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hu-HU" sz="20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hu-HU" sz="2000" dirty="0" smtClean="0"/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hu-HU" sz="2000" dirty="0" smtClean="0"/>
          </a:p>
        </p:txBody>
      </p:sp>
      <p:sp>
        <p:nvSpPr>
          <p:cNvPr id="10" name="Téglalap 9"/>
          <p:cNvSpPr/>
          <p:nvPr/>
        </p:nvSpPr>
        <p:spPr>
          <a:xfrm>
            <a:off x="109182" y="3585829"/>
            <a:ext cx="4572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000" dirty="0"/>
              <a:t>2. Pipette exactly 50 mL of the stock solution into the reaction vessel.</a:t>
            </a:r>
          </a:p>
          <a:p>
            <a:pPr algn="just"/>
            <a:endParaRPr lang="hu-HU" sz="2000" dirty="0" smtClean="0"/>
          </a:p>
          <a:p>
            <a:pPr algn="just"/>
            <a:r>
              <a:rPr lang="en-US" sz="2000" dirty="0"/>
              <a:t>3</a:t>
            </a:r>
            <a:r>
              <a:rPr lang="en-US" sz="2000" dirty="0" smtClean="0"/>
              <a:t>.</a:t>
            </a:r>
            <a:r>
              <a:rPr lang="hu-HU" sz="2000" dirty="0" smtClean="0"/>
              <a:t> M</a:t>
            </a:r>
            <a:r>
              <a:rPr lang="en-US" sz="2000" dirty="0" err="1" smtClean="0"/>
              <a:t>easure</a:t>
            </a:r>
            <a:r>
              <a:rPr lang="en-US" sz="2000" dirty="0" smtClean="0"/>
              <a:t> </a:t>
            </a:r>
            <a:r>
              <a:rPr lang="en-US" sz="2000" dirty="0"/>
              <a:t>the </a:t>
            </a:r>
            <a:r>
              <a:rPr lang="en-US" sz="2000" dirty="0" smtClean="0"/>
              <a:t>conduct</a:t>
            </a:r>
            <a:r>
              <a:rPr lang="hu-HU" sz="2000" dirty="0" err="1" smtClean="0"/>
              <a:t>ance</a:t>
            </a:r>
            <a:r>
              <a:rPr lang="hu-HU" sz="2000" dirty="0" smtClean="0"/>
              <a:t> </a:t>
            </a:r>
            <a:r>
              <a:rPr lang="hu-HU" sz="2000" dirty="0" err="1" smtClean="0"/>
              <a:t>values</a:t>
            </a:r>
            <a:r>
              <a:rPr lang="en-US" sz="2000" dirty="0" smtClean="0"/>
              <a:t> </a:t>
            </a:r>
            <a:r>
              <a:rPr lang="en-US" sz="2000" dirty="0"/>
              <a:t>without the addition of </a:t>
            </a:r>
            <a:r>
              <a:rPr lang="en-US" sz="2000" dirty="0" err="1"/>
              <a:t>NaOH</a:t>
            </a:r>
            <a:r>
              <a:rPr lang="en-US" sz="2000" dirty="0"/>
              <a:t> </a:t>
            </a:r>
            <a:r>
              <a:rPr lang="hu-HU" sz="2000" dirty="0" err="1" smtClean="0"/>
              <a:t>while</a:t>
            </a:r>
            <a:r>
              <a:rPr lang="en-US" sz="2000" dirty="0" smtClean="0"/>
              <a:t> stirring</a:t>
            </a:r>
            <a:r>
              <a:rPr lang="hu-HU" sz="2000" dirty="0" smtClean="0"/>
              <a:t>,</a:t>
            </a:r>
            <a:r>
              <a:rPr lang="en-US" sz="2000" dirty="0" smtClean="0"/>
              <a:t> according </a:t>
            </a:r>
            <a:r>
              <a:rPr lang="en-US" sz="2000" dirty="0"/>
              <a:t>to the first measurement. Then add 5 mL and then 0.5 mL </a:t>
            </a:r>
            <a:r>
              <a:rPr lang="hu-HU" sz="2000" dirty="0" err="1" smtClean="0"/>
              <a:t>portions</a:t>
            </a:r>
            <a:r>
              <a:rPr lang="hu-HU" sz="2000" dirty="0" smtClean="0"/>
              <a:t> </a:t>
            </a:r>
            <a:r>
              <a:rPr lang="en-US" sz="2000" dirty="0" smtClean="0"/>
              <a:t>of </a:t>
            </a:r>
            <a:r>
              <a:rPr lang="en-US" sz="2000" dirty="0" err="1"/>
              <a:t>NaOH</a:t>
            </a:r>
            <a:r>
              <a:rPr lang="en-US" sz="2000" dirty="0"/>
              <a:t> solution, recording the </a:t>
            </a:r>
            <a:r>
              <a:rPr lang="en-US" sz="2000" dirty="0" smtClean="0"/>
              <a:t>conduct</a:t>
            </a:r>
            <a:r>
              <a:rPr lang="hu-HU" sz="2000" dirty="0" err="1" smtClean="0"/>
              <a:t>ance</a:t>
            </a:r>
            <a:r>
              <a:rPr lang="en-US" sz="2000" dirty="0" smtClean="0"/>
              <a:t> </a:t>
            </a:r>
            <a:r>
              <a:rPr lang="en-US" sz="2000" dirty="0"/>
              <a:t>value at each point.</a:t>
            </a:r>
          </a:p>
          <a:p>
            <a:pPr algn="just"/>
            <a:endParaRPr lang="hu-HU" sz="2000" dirty="0" smtClean="0"/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hu-HU" sz="2000"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911" y="3786100"/>
            <a:ext cx="2579449" cy="2510673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60" t="50418" r="11756" b="1126"/>
          <a:stretch/>
        </p:blipFill>
        <p:spPr>
          <a:xfrm>
            <a:off x="7388990" y="914400"/>
            <a:ext cx="1345577" cy="3398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001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ép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5365" y="3869943"/>
            <a:ext cx="4543109" cy="2969235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114507" y="1339669"/>
            <a:ext cx="727980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/>
              <a:t>4. The TEVA capsule contains </a:t>
            </a:r>
            <a:r>
              <a:rPr lang="en-US" sz="2000" b="1" dirty="0"/>
              <a:t>371 mg of Na-ascorbate </a:t>
            </a:r>
            <a:r>
              <a:rPr lang="en-US" sz="2000" dirty="0"/>
              <a:t>and </a:t>
            </a:r>
            <a:r>
              <a:rPr lang="en-US" sz="2000" b="1" dirty="0"/>
              <a:t>220 mg of ascorbic acid</a:t>
            </a:r>
            <a:r>
              <a:rPr lang="en-US" sz="2000" dirty="0"/>
              <a:t>. In the stomach, Na ascorbate is converted to ascorbic acid, which is why it is written that there is 500 mg of ascorbic acid in one capsule.</a:t>
            </a:r>
          </a:p>
          <a:p>
            <a:pPr algn="just"/>
            <a:endParaRPr lang="hu-HU" sz="2000" dirty="0"/>
          </a:p>
          <a:p>
            <a:pPr algn="just"/>
            <a:r>
              <a:rPr lang="hu-HU" sz="2000" dirty="0" smtClean="0"/>
              <a:t>5. </a:t>
            </a:r>
            <a:r>
              <a:rPr lang="en-US" sz="2000" dirty="0"/>
              <a:t>The first measurement (</a:t>
            </a:r>
            <a:r>
              <a:rPr lang="en-US" sz="2000" dirty="0" err="1"/>
              <a:t>HCl</a:t>
            </a:r>
            <a:r>
              <a:rPr lang="en-US" sz="2000" dirty="0"/>
              <a:t> + </a:t>
            </a:r>
            <a:r>
              <a:rPr lang="en-US" sz="2000" dirty="0" err="1"/>
              <a:t>NaOH</a:t>
            </a:r>
            <a:r>
              <a:rPr lang="en-US" sz="2000" dirty="0"/>
              <a:t>) is also required for </a:t>
            </a:r>
            <a:r>
              <a:rPr lang="en-US" sz="2000" dirty="0" err="1" smtClean="0"/>
              <a:t>th</a:t>
            </a:r>
            <a:r>
              <a:rPr lang="hu-HU" sz="2000" dirty="0" smtClean="0"/>
              <a:t>is</a:t>
            </a:r>
            <a:r>
              <a:rPr lang="en-US" sz="2000" dirty="0" smtClean="0"/>
              <a:t> </a:t>
            </a:r>
            <a:r>
              <a:rPr lang="en-US" sz="2000" dirty="0"/>
              <a:t>calculation. Based on </a:t>
            </a:r>
            <a:r>
              <a:rPr lang="en-US" sz="2000" dirty="0" smtClean="0"/>
              <a:t>VO-V1 Na-ascorbate, </a:t>
            </a:r>
            <a:r>
              <a:rPr lang="en-US" sz="2000" dirty="0"/>
              <a:t>and based on </a:t>
            </a:r>
            <a:r>
              <a:rPr lang="en-US" sz="2000" dirty="0" smtClean="0"/>
              <a:t>V2-VO </a:t>
            </a:r>
            <a:r>
              <a:rPr lang="en-US" sz="2000" dirty="0"/>
              <a:t>the mass of ascorbic acid can be calculated.</a:t>
            </a:r>
          </a:p>
          <a:p>
            <a:pPr algn="just"/>
            <a:endParaRPr lang="hu-HU" sz="2000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60" t="50418" r="11756" b="1126"/>
          <a:stretch/>
        </p:blipFill>
        <p:spPr>
          <a:xfrm>
            <a:off x="7511274" y="796336"/>
            <a:ext cx="1345577" cy="3398293"/>
          </a:xfrm>
          <a:prstGeom prst="rect">
            <a:avLst/>
          </a:prstGeom>
        </p:spPr>
      </p:pic>
      <p:sp>
        <p:nvSpPr>
          <p:cNvPr id="17" name="Téglalap 16"/>
          <p:cNvSpPr/>
          <p:nvPr/>
        </p:nvSpPr>
        <p:spPr>
          <a:xfrm>
            <a:off x="75634" y="4243011"/>
            <a:ext cx="374395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/>
              <a:t>6. </a:t>
            </a:r>
            <a:r>
              <a:rPr lang="hu-HU" sz="2000" dirty="0" err="1" smtClean="0"/>
              <a:t>Calculation</a:t>
            </a:r>
            <a:r>
              <a:rPr lang="hu-HU" sz="2000" dirty="0" smtClean="0"/>
              <a:t> is </a:t>
            </a:r>
            <a:r>
              <a:rPr lang="en-US" sz="2000" dirty="0" smtClean="0"/>
              <a:t>similar</a:t>
            </a:r>
            <a:r>
              <a:rPr lang="hu-HU" sz="2000" dirty="0" smtClean="0"/>
              <a:t> </a:t>
            </a:r>
            <a:r>
              <a:rPr lang="hu-HU" sz="2000" dirty="0" err="1" smtClean="0"/>
              <a:t>as</a:t>
            </a:r>
            <a:r>
              <a:rPr lang="hu-HU" sz="2000" dirty="0" smtClean="0"/>
              <a:t> </a:t>
            </a:r>
            <a:r>
              <a:rPr lang="hu-HU" sz="2000" dirty="0" err="1" smtClean="0"/>
              <a:t>previously</a:t>
            </a:r>
            <a:r>
              <a:rPr lang="hu-HU" sz="2000" dirty="0" smtClean="0"/>
              <a:t>:</a:t>
            </a:r>
            <a:r>
              <a:rPr lang="en-US" sz="2000" dirty="0" smtClean="0"/>
              <a:t> </a:t>
            </a:r>
            <a:r>
              <a:rPr lang="hu-HU" sz="2000" dirty="0" err="1" smtClean="0"/>
              <a:t>based</a:t>
            </a:r>
            <a:r>
              <a:rPr lang="hu-HU" sz="2000" dirty="0" smtClean="0"/>
              <a:t> </a:t>
            </a:r>
            <a:r>
              <a:rPr lang="hu-HU" sz="2000" dirty="0" err="1" smtClean="0"/>
              <a:t>on</a:t>
            </a:r>
            <a:r>
              <a:rPr lang="hu-HU" sz="2000" dirty="0" smtClean="0"/>
              <a:t> </a:t>
            </a:r>
            <a:r>
              <a:rPr lang="en-US" sz="2000" dirty="0" smtClean="0"/>
              <a:t>the</a:t>
            </a:r>
            <a:r>
              <a:rPr lang="hu-HU" sz="2000" dirty="0" smtClean="0"/>
              <a:t>se</a:t>
            </a:r>
            <a:r>
              <a:rPr lang="en-US" sz="2000" dirty="0" smtClean="0"/>
              <a:t> </a:t>
            </a:r>
            <a:r>
              <a:rPr lang="en-US" sz="2000" dirty="0"/>
              <a:t>volumes </a:t>
            </a:r>
            <a:r>
              <a:rPr lang="en-US" sz="2000" dirty="0" smtClean="0"/>
              <a:t>and </a:t>
            </a:r>
            <a:r>
              <a:rPr lang="en-US" sz="2000" dirty="0"/>
              <a:t>the concentration of </a:t>
            </a:r>
            <a:r>
              <a:rPr lang="en-US" sz="2000" dirty="0" err="1"/>
              <a:t>NaOH</a:t>
            </a:r>
            <a:r>
              <a:rPr lang="en-US" sz="2000" dirty="0"/>
              <a:t>, </a:t>
            </a:r>
            <a:r>
              <a:rPr lang="hu-HU" sz="2000" dirty="0" err="1" smtClean="0"/>
              <a:t>its</a:t>
            </a:r>
            <a:r>
              <a:rPr lang="hu-HU" sz="2000" dirty="0" smtClean="0"/>
              <a:t> </a:t>
            </a:r>
            <a:r>
              <a:rPr lang="hu-HU" sz="2000" dirty="0" err="1" smtClean="0"/>
              <a:t>molar</a:t>
            </a:r>
            <a:r>
              <a:rPr lang="hu-HU" sz="2000" dirty="0" smtClean="0"/>
              <a:t> </a:t>
            </a:r>
            <a:r>
              <a:rPr lang="en-US" sz="2000" dirty="0" smtClean="0"/>
              <a:t>amount can </a:t>
            </a:r>
            <a:r>
              <a:rPr lang="en-US" sz="2000" dirty="0"/>
              <a:t>be calculated, which </a:t>
            </a:r>
            <a:r>
              <a:rPr lang="hu-HU" sz="2000" dirty="0" err="1" smtClean="0"/>
              <a:t>equals</a:t>
            </a:r>
            <a:r>
              <a:rPr lang="hu-HU" sz="2000" dirty="0" smtClean="0"/>
              <a:t> </a:t>
            </a:r>
            <a:r>
              <a:rPr lang="hu-HU" sz="2000" dirty="0" err="1" smtClean="0"/>
              <a:t>the</a:t>
            </a:r>
            <a:r>
              <a:rPr lang="hu-HU" sz="2000" dirty="0" smtClean="0"/>
              <a:t> </a:t>
            </a:r>
            <a:r>
              <a:rPr lang="hu-HU" sz="2000" dirty="0" err="1" smtClean="0"/>
              <a:t>molar</a:t>
            </a:r>
            <a:r>
              <a:rPr lang="hu-HU" sz="2000" dirty="0" smtClean="0"/>
              <a:t> </a:t>
            </a:r>
            <a:r>
              <a:rPr lang="hu-HU" sz="2000" dirty="0" err="1" smtClean="0"/>
              <a:t>amount</a:t>
            </a:r>
            <a:r>
              <a:rPr lang="hu-HU" sz="2000" dirty="0" smtClean="0"/>
              <a:t> of </a:t>
            </a:r>
            <a:r>
              <a:rPr lang="hu-HU" sz="2000" dirty="0" err="1" smtClean="0"/>
              <a:t>either</a:t>
            </a:r>
            <a:r>
              <a:rPr lang="hu-HU" sz="2000" dirty="0" smtClean="0"/>
              <a:t> </a:t>
            </a:r>
            <a:r>
              <a:rPr lang="en-US" sz="2000" dirty="0" smtClean="0"/>
              <a:t>Na-ascorbate </a:t>
            </a:r>
            <a:r>
              <a:rPr lang="hu-HU" sz="2000" dirty="0" err="1" smtClean="0"/>
              <a:t>or</a:t>
            </a:r>
            <a:r>
              <a:rPr lang="hu-HU" sz="2000" dirty="0" smtClean="0"/>
              <a:t> </a:t>
            </a:r>
            <a:r>
              <a:rPr lang="en-US" sz="2000" dirty="0" smtClean="0"/>
              <a:t>ascorbic </a:t>
            </a:r>
            <a:r>
              <a:rPr lang="en-US" sz="2000" dirty="0"/>
              <a:t>acid in the studied range.</a:t>
            </a:r>
          </a:p>
          <a:p>
            <a:pPr algn="just"/>
            <a:endParaRPr lang="hu-HU" sz="2000" dirty="0" smtClean="0"/>
          </a:p>
        </p:txBody>
      </p:sp>
      <p:grpSp>
        <p:nvGrpSpPr>
          <p:cNvPr id="4" name="Csoportba foglalás 3"/>
          <p:cNvGrpSpPr/>
          <p:nvPr/>
        </p:nvGrpSpPr>
        <p:grpSpPr>
          <a:xfrm>
            <a:off x="4413482" y="3973533"/>
            <a:ext cx="2863393" cy="2577106"/>
            <a:chOff x="4518412" y="3703713"/>
            <a:chExt cx="2863393" cy="2577106"/>
          </a:xfrm>
        </p:grpSpPr>
        <p:cxnSp>
          <p:nvCxnSpPr>
            <p:cNvPr id="8" name="Egyenes összekötő 7"/>
            <p:cNvCxnSpPr/>
            <p:nvPr/>
          </p:nvCxnSpPr>
          <p:spPr>
            <a:xfrm>
              <a:off x="5426220" y="5615350"/>
              <a:ext cx="0" cy="665469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Szövegdoboz 8"/>
            <p:cNvSpPr txBox="1"/>
            <p:nvPr/>
          </p:nvSpPr>
          <p:spPr>
            <a:xfrm>
              <a:off x="4751203" y="5502588"/>
              <a:ext cx="4331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smtClean="0"/>
                <a:t>V1</a:t>
              </a:r>
              <a:endParaRPr lang="hu-HU" dirty="0"/>
            </a:p>
          </p:txBody>
        </p:sp>
        <p:sp>
          <p:nvSpPr>
            <p:cNvPr id="10" name="Szövegdoboz 9"/>
            <p:cNvSpPr txBox="1"/>
            <p:nvPr/>
          </p:nvSpPr>
          <p:spPr>
            <a:xfrm>
              <a:off x="6658703" y="5620408"/>
              <a:ext cx="4331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smtClean="0"/>
                <a:t>V2</a:t>
              </a:r>
              <a:endParaRPr lang="hu-HU" dirty="0"/>
            </a:p>
          </p:txBody>
        </p:sp>
        <p:cxnSp>
          <p:nvCxnSpPr>
            <p:cNvPr id="11" name="Egyenes összekötő 10"/>
            <p:cNvCxnSpPr/>
            <p:nvPr/>
          </p:nvCxnSpPr>
          <p:spPr>
            <a:xfrm>
              <a:off x="6475477" y="5615350"/>
              <a:ext cx="0" cy="604973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Egyenes összekötő 13"/>
            <p:cNvCxnSpPr/>
            <p:nvPr/>
          </p:nvCxnSpPr>
          <p:spPr>
            <a:xfrm>
              <a:off x="5954676" y="5615350"/>
              <a:ext cx="0" cy="604972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Szövegdoboz 15"/>
            <p:cNvSpPr txBox="1"/>
            <p:nvPr/>
          </p:nvSpPr>
          <p:spPr>
            <a:xfrm>
              <a:off x="5708837" y="5071850"/>
              <a:ext cx="4331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smtClean="0"/>
                <a:t>V0</a:t>
              </a:r>
              <a:endParaRPr lang="hu-HU" dirty="0"/>
            </a:p>
          </p:txBody>
        </p:sp>
        <p:sp>
          <p:nvSpPr>
            <p:cNvPr id="18" name="Téglalap 17"/>
            <p:cNvSpPr/>
            <p:nvPr/>
          </p:nvSpPr>
          <p:spPr>
            <a:xfrm>
              <a:off x="4518412" y="3703713"/>
              <a:ext cx="145456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/>
                <a:t>Na-ascorbate</a:t>
              </a:r>
              <a:endParaRPr lang="hu-HU" dirty="0"/>
            </a:p>
          </p:txBody>
        </p:sp>
        <p:sp>
          <p:nvSpPr>
            <p:cNvPr id="19" name="Téglalap 18"/>
            <p:cNvSpPr/>
            <p:nvPr/>
          </p:nvSpPr>
          <p:spPr>
            <a:xfrm>
              <a:off x="5973599" y="3706154"/>
              <a:ext cx="140820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/>
                <a:t>ascorbic acid</a:t>
              </a:r>
              <a:endParaRPr lang="hu-HU" dirty="0"/>
            </a:p>
          </p:txBody>
        </p:sp>
        <p:cxnSp>
          <p:nvCxnSpPr>
            <p:cNvPr id="21" name="Egyenes összekötő 20"/>
            <p:cNvCxnSpPr/>
            <p:nvPr/>
          </p:nvCxnSpPr>
          <p:spPr>
            <a:xfrm flipH="1">
              <a:off x="5958795" y="3794201"/>
              <a:ext cx="15284" cy="242856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Szövegdoboz 19"/>
          <p:cNvSpPr txBox="1"/>
          <p:nvPr/>
        </p:nvSpPr>
        <p:spPr>
          <a:xfrm>
            <a:off x="-554444" y="185656"/>
            <a:ext cx="1028192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dirty="0"/>
              <a:t>TEVA + </a:t>
            </a:r>
            <a:r>
              <a:rPr lang="en-US" sz="3300" dirty="0" err="1"/>
              <a:t>NaOH</a:t>
            </a:r>
            <a:r>
              <a:rPr lang="en-US" sz="3300" dirty="0"/>
              <a:t> measurement procedure, calculation</a:t>
            </a:r>
          </a:p>
          <a:p>
            <a:pPr algn="ctr"/>
            <a:r>
              <a:rPr lang="hu-HU" sz="3000" dirty="0" smtClean="0"/>
              <a:t>II.</a:t>
            </a:r>
          </a:p>
        </p:txBody>
      </p:sp>
    </p:spTree>
    <p:extLst>
      <p:ext uri="{BB962C8B-B14F-4D97-AF65-F5344CB8AC3E}">
        <p14:creationId xmlns:p14="http://schemas.microsoft.com/office/powerpoint/2010/main" val="1692478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0" y="185656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dirty="0"/>
              <a:t>TEVA + </a:t>
            </a:r>
            <a:r>
              <a:rPr lang="en-US" sz="3300" dirty="0" err="1"/>
              <a:t>NaOH</a:t>
            </a:r>
            <a:r>
              <a:rPr lang="en-US" sz="3300" dirty="0"/>
              <a:t> measurement procedure, calculation</a:t>
            </a:r>
          </a:p>
          <a:p>
            <a:pPr algn="ctr"/>
            <a:r>
              <a:rPr lang="hu-HU" sz="3300" dirty="0" smtClean="0"/>
              <a:t>III</a:t>
            </a:r>
            <a:r>
              <a:rPr lang="hu-HU" sz="3300" dirty="0"/>
              <a:t>.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0" y="1610852"/>
            <a:ext cx="738899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smtClean="0"/>
              <a:t>7</a:t>
            </a:r>
            <a:r>
              <a:rPr lang="en-US" sz="2000" dirty="0"/>
              <a:t>. Knowing the </a:t>
            </a:r>
            <a:r>
              <a:rPr lang="hu-HU" sz="2000" dirty="0" err="1" smtClean="0"/>
              <a:t>molar</a:t>
            </a:r>
            <a:r>
              <a:rPr lang="hu-HU" sz="2000" dirty="0" smtClean="0"/>
              <a:t> </a:t>
            </a:r>
            <a:r>
              <a:rPr lang="en-US" sz="2000" dirty="0" smtClean="0"/>
              <a:t>amount</a:t>
            </a:r>
            <a:r>
              <a:rPr lang="hu-HU" sz="2000" dirty="0" smtClean="0"/>
              <a:t>s</a:t>
            </a:r>
            <a:r>
              <a:rPr lang="en-US" sz="2000" dirty="0" smtClean="0"/>
              <a:t>, </a:t>
            </a:r>
            <a:r>
              <a:rPr lang="en-US" sz="2000" dirty="0"/>
              <a:t>the molecular </a:t>
            </a:r>
            <a:r>
              <a:rPr lang="en-US" sz="2000" dirty="0" smtClean="0"/>
              <a:t>weight can </a:t>
            </a:r>
            <a:r>
              <a:rPr lang="en-US" sz="2000" dirty="0"/>
              <a:t>be used to calculate the weight. </a:t>
            </a:r>
            <a:r>
              <a:rPr lang="en-US" sz="2000" dirty="0" smtClean="0"/>
              <a:t>Caution</a:t>
            </a:r>
            <a:r>
              <a:rPr lang="hu-HU" sz="2000" dirty="0" smtClean="0"/>
              <a:t>:</a:t>
            </a:r>
            <a:r>
              <a:rPr lang="en-US" sz="2000" dirty="0" smtClean="0"/>
              <a:t> </a:t>
            </a:r>
            <a:r>
              <a:rPr lang="hu-HU" sz="2000" dirty="0" err="1" smtClean="0"/>
              <a:t>this</a:t>
            </a:r>
            <a:r>
              <a:rPr lang="hu-HU" sz="2000" dirty="0" smtClean="0"/>
              <a:t> is </a:t>
            </a:r>
            <a:r>
              <a:rPr lang="hu-HU" sz="2000" dirty="0" err="1" smtClean="0"/>
              <a:t>the</a:t>
            </a:r>
            <a:r>
              <a:rPr lang="hu-HU" sz="2000" dirty="0" smtClean="0"/>
              <a:t> </a:t>
            </a:r>
            <a:r>
              <a:rPr lang="hu-HU" sz="2000" dirty="0" err="1" smtClean="0"/>
              <a:t>weight</a:t>
            </a:r>
            <a:r>
              <a:rPr lang="hu-HU" sz="2000" dirty="0" smtClean="0"/>
              <a:t> of </a:t>
            </a:r>
            <a:r>
              <a:rPr lang="hu-HU" sz="2000" dirty="0" err="1" smtClean="0"/>
              <a:t>our</a:t>
            </a:r>
            <a:r>
              <a:rPr lang="hu-HU" sz="2000" dirty="0" smtClean="0"/>
              <a:t> </a:t>
            </a:r>
            <a:r>
              <a:rPr lang="hu-HU" sz="2000" dirty="0" err="1" smtClean="0"/>
              <a:t>analytes</a:t>
            </a:r>
            <a:r>
              <a:rPr lang="hu-HU" sz="2000" dirty="0" smtClean="0"/>
              <a:t> (Na </a:t>
            </a:r>
            <a:r>
              <a:rPr lang="hu-HU" sz="2000" dirty="0" err="1" smtClean="0"/>
              <a:t>ascorbate</a:t>
            </a:r>
            <a:r>
              <a:rPr lang="hu-HU" sz="2000" dirty="0" smtClean="0"/>
              <a:t> and </a:t>
            </a:r>
            <a:r>
              <a:rPr lang="hu-HU" sz="2000" dirty="0" err="1" smtClean="0"/>
              <a:t>ascorbic</a:t>
            </a:r>
            <a:r>
              <a:rPr lang="hu-HU" sz="2000" dirty="0" smtClean="0"/>
              <a:t> </a:t>
            </a:r>
            <a:r>
              <a:rPr lang="hu-HU" sz="2000" dirty="0" err="1" smtClean="0"/>
              <a:t>acid</a:t>
            </a:r>
            <a:r>
              <a:rPr lang="hu-HU" sz="2000" dirty="0" smtClean="0"/>
              <a:t>) </a:t>
            </a:r>
            <a:r>
              <a:rPr lang="en-US" sz="2000" dirty="0" smtClean="0"/>
              <a:t>in </a:t>
            </a:r>
            <a:r>
              <a:rPr lang="en-US" sz="2000" dirty="0"/>
              <a:t>our sample, but we </a:t>
            </a:r>
            <a:r>
              <a:rPr lang="hu-HU" sz="2000" dirty="0" err="1" smtClean="0"/>
              <a:t>need</a:t>
            </a:r>
            <a:r>
              <a:rPr lang="hu-HU" sz="2000" dirty="0" smtClean="0"/>
              <a:t> </a:t>
            </a:r>
            <a:r>
              <a:rPr lang="hu-HU" sz="2000" dirty="0" err="1" smtClean="0"/>
              <a:t>to</a:t>
            </a:r>
            <a:r>
              <a:rPr lang="hu-HU" sz="2000" dirty="0" smtClean="0"/>
              <a:t> </a:t>
            </a:r>
            <a:r>
              <a:rPr lang="hu-HU" sz="2000" dirty="0" err="1" smtClean="0"/>
              <a:t>calculate</a:t>
            </a:r>
            <a:r>
              <a:rPr lang="hu-HU" sz="2000" dirty="0" smtClean="0"/>
              <a:t> </a:t>
            </a:r>
            <a:r>
              <a:rPr lang="hu-HU" sz="2000" dirty="0" err="1" smtClean="0"/>
              <a:t>how</a:t>
            </a:r>
            <a:r>
              <a:rPr lang="hu-HU" sz="2000" dirty="0" smtClean="0"/>
              <a:t> </a:t>
            </a:r>
            <a:r>
              <a:rPr lang="hu-HU" sz="2000" dirty="0" err="1" smtClean="0"/>
              <a:t>much</a:t>
            </a:r>
            <a:r>
              <a:rPr lang="hu-HU" sz="2000" dirty="0" smtClean="0"/>
              <a:t> </a:t>
            </a:r>
            <a:r>
              <a:rPr lang="hu-HU" sz="2000" dirty="0" err="1" smtClean="0"/>
              <a:t>analyte</a:t>
            </a:r>
            <a:r>
              <a:rPr lang="hu-HU" sz="2000" dirty="0" smtClean="0"/>
              <a:t> </a:t>
            </a:r>
            <a:r>
              <a:rPr lang="hu-HU" sz="2000" dirty="0" err="1" smtClean="0"/>
              <a:t>was</a:t>
            </a:r>
            <a:r>
              <a:rPr lang="hu-HU" sz="2000" dirty="0" smtClean="0"/>
              <a:t> </a:t>
            </a:r>
            <a:r>
              <a:rPr lang="en-US" sz="2000" dirty="0" smtClean="0"/>
              <a:t>in </a:t>
            </a:r>
            <a:r>
              <a:rPr lang="en-US" sz="2000" dirty="0"/>
              <a:t>the </a:t>
            </a:r>
            <a:r>
              <a:rPr lang="en-US" sz="2000" dirty="0" smtClean="0"/>
              <a:t>stock </a:t>
            </a:r>
            <a:r>
              <a:rPr lang="en-US" sz="2000" dirty="0"/>
              <a:t>solution (500 ml) </a:t>
            </a:r>
            <a:r>
              <a:rPr lang="hu-HU" sz="2000" dirty="0" smtClean="0"/>
              <a:t>and</a:t>
            </a:r>
            <a:r>
              <a:rPr lang="en-US" sz="2000" dirty="0" smtClean="0"/>
              <a:t> </a:t>
            </a:r>
            <a:r>
              <a:rPr lang="en-US" sz="2000" dirty="0"/>
              <a:t>in one </a:t>
            </a:r>
            <a:r>
              <a:rPr lang="en-US" sz="2000" dirty="0" smtClean="0"/>
              <a:t>capsule.</a:t>
            </a:r>
            <a:endParaRPr lang="en-US" sz="2000" dirty="0"/>
          </a:p>
          <a:p>
            <a:pPr algn="just"/>
            <a:endParaRPr lang="hu-HU" sz="2000" dirty="0"/>
          </a:p>
          <a:p>
            <a:pPr algn="just"/>
            <a:r>
              <a:rPr lang="hu-HU" sz="2000" dirty="0" smtClean="0"/>
              <a:t>8</a:t>
            </a:r>
            <a:r>
              <a:rPr lang="en-US" sz="2000" dirty="0"/>
              <a:t>. Here again, we calculate the percentage difference in both cases (Na-ascorbate and ascorbic acid), we also compare the total vitamin C content and calculate the </a:t>
            </a:r>
            <a:r>
              <a:rPr lang="hu-HU" sz="2000" dirty="0" err="1"/>
              <a:t>percentage</a:t>
            </a:r>
            <a:r>
              <a:rPr lang="en-US" sz="2000" dirty="0"/>
              <a:t> </a:t>
            </a:r>
            <a:r>
              <a:rPr lang="en-US" sz="2000" dirty="0" smtClean="0"/>
              <a:t>difference</a:t>
            </a:r>
            <a:r>
              <a:rPr lang="hu-HU" sz="2000" dirty="0" smtClean="0"/>
              <a:t>,</a:t>
            </a:r>
            <a:r>
              <a:rPr lang="en-US" sz="2000" dirty="0" smtClean="0"/>
              <a:t> as </a:t>
            </a:r>
            <a:r>
              <a:rPr lang="en-US" sz="2000" dirty="0"/>
              <a:t>well.</a:t>
            </a:r>
          </a:p>
          <a:p>
            <a:pPr algn="just"/>
            <a:endParaRPr lang="hu-HU" sz="20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60" t="50418" r="11756" b="1126"/>
          <a:stretch/>
        </p:blipFill>
        <p:spPr>
          <a:xfrm>
            <a:off x="7388990" y="914400"/>
            <a:ext cx="1345577" cy="3398293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674707" y="5554639"/>
            <a:ext cx="751821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/>
              <a:t>Good luck with </a:t>
            </a:r>
            <a:r>
              <a:rPr lang="hu-HU" sz="2500" b="1" dirty="0" err="1" smtClean="0"/>
              <a:t>the</a:t>
            </a:r>
            <a:r>
              <a:rPr lang="hu-HU" sz="2500" b="1" dirty="0" smtClean="0"/>
              <a:t> </a:t>
            </a:r>
            <a:r>
              <a:rPr lang="hu-HU" sz="2500" b="1" dirty="0" err="1" smtClean="0"/>
              <a:t>short</a:t>
            </a:r>
            <a:r>
              <a:rPr lang="hu-HU" sz="2500" b="1" dirty="0" smtClean="0"/>
              <a:t> test</a:t>
            </a:r>
            <a:r>
              <a:rPr lang="en-US" sz="2500" b="1" dirty="0" smtClean="0"/>
              <a:t>, </a:t>
            </a:r>
            <a:r>
              <a:rPr lang="en-US" sz="2500" b="1" dirty="0"/>
              <a:t>calculations and </a:t>
            </a:r>
            <a:r>
              <a:rPr lang="hu-HU" sz="2500" b="1" dirty="0" err="1" smtClean="0"/>
              <a:t>lab</a:t>
            </a:r>
            <a:r>
              <a:rPr lang="hu-HU" sz="2500" b="1" dirty="0" smtClean="0"/>
              <a:t> </a:t>
            </a:r>
            <a:r>
              <a:rPr lang="hu-HU" sz="2500" b="1" dirty="0" err="1" smtClean="0"/>
              <a:t>note</a:t>
            </a:r>
            <a:endParaRPr lang="en-US" sz="2500" b="1" dirty="0"/>
          </a:p>
        </p:txBody>
      </p:sp>
    </p:spTree>
    <p:extLst>
      <p:ext uri="{BB962C8B-B14F-4D97-AF65-F5344CB8AC3E}">
        <p14:creationId xmlns:p14="http://schemas.microsoft.com/office/powerpoint/2010/main" val="3489769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0" y="185656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dirty="0" err="1"/>
              <a:t>Important</a:t>
            </a:r>
            <a:r>
              <a:rPr lang="hu-HU" sz="4000" dirty="0"/>
              <a:t> </a:t>
            </a:r>
            <a:r>
              <a:rPr lang="hu-HU" sz="4000" dirty="0" err="1"/>
              <a:t>informations</a:t>
            </a:r>
            <a:endParaRPr lang="hu-HU" sz="4000" dirty="0"/>
          </a:p>
        </p:txBody>
      </p:sp>
      <p:sp>
        <p:nvSpPr>
          <p:cNvPr id="3" name="Téglalap 2"/>
          <p:cNvSpPr/>
          <p:nvPr/>
        </p:nvSpPr>
        <p:spPr>
          <a:xfrm>
            <a:off x="166402" y="1242975"/>
            <a:ext cx="9144000" cy="5863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err="1"/>
              <a:t>s</a:t>
            </a:r>
            <a:r>
              <a:rPr lang="hu-HU" dirty="0" err="1" smtClean="0"/>
              <a:t>hort</a:t>
            </a:r>
            <a:r>
              <a:rPr lang="hu-HU" dirty="0" smtClean="0"/>
              <a:t> test </a:t>
            </a:r>
            <a:r>
              <a:rPr lang="hu-HU" dirty="0" err="1" smtClean="0"/>
              <a:t>time</a:t>
            </a:r>
            <a:r>
              <a:rPr lang="hu-HU" dirty="0" smtClean="0"/>
              <a:t>: 			04.22. </a:t>
            </a:r>
            <a:r>
              <a:rPr lang="hu-HU" dirty="0" err="1" smtClean="0"/>
              <a:t>Wednesday</a:t>
            </a:r>
            <a:r>
              <a:rPr lang="hu-HU" dirty="0" smtClean="0"/>
              <a:t> 16:00</a:t>
            </a:r>
          </a:p>
          <a:p>
            <a:r>
              <a:rPr lang="hu-HU" dirty="0" err="1"/>
              <a:t>l</a:t>
            </a:r>
            <a:r>
              <a:rPr lang="hu-HU" dirty="0" err="1" smtClean="0"/>
              <a:t>ab</a:t>
            </a:r>
            <a:r>
              <a:rPr lang="hu-HU" dirty="0" smtClean="0"/>
              <a:t> </a:t>
            </a:r>
            <a:r>
              <a:rPr lang="hu-HU" dirty="0" err="1" smtClean="0"/>
              <a:t>note</a:t>
            </a:r>
            <a:r>
              <a:rPr lang="hu-HU" dirty="0" smtClean="0"/>
              <a:t> </a:t>
            </a:r>
            <a:r>
              <a:rPr lang="hu-HU" dirty="0" err="1" smtClean="0"/>
              <a:t>submission</a:t>
            </a:r>
            <a:r>
              <a:rPr lang="hu-HU" dirty="0" smtClean="0"/>
              <a:t> </a:t>
            </a:r>
            <a:r>
              <a:rPr lang="hu-HU" dirty="0" err="1"/>
              <a:t>deadline</a:t>
            </a:r>
            <a:r>
              <a:rPr lang="hu-HU" dirty="0"/>
              <a:t>: </a:t>
            </a:r>
            <a:r>
              <a:rPr lang="hu-HU" dirty="0" smtClean="0"/>
              <a:t>	04.24. </a:t>
            </a:r>
            <a:r>
              <a:rPr lang="hu-HU" dirty="0" err="1" smtClean="0"/>
              <a:t>Friday</a:t>
            </a:r>
            <a:r>
              <a:rPr lang="hu-HU" dirty="0" smtClean="0"/>
              <a:t> 16:00</a:t>
            </a:r>
          </a:p>
          <a:p>
            <a:r>
              <a:rPr lang="hu-HU" dirty="0" err="1" smtClean="0"/>
              <a:t>oral</a:t>
            </a:r>
            <a:r>
              <a:rPr lang="hu-HU" dirty="0" smtClean="0"/>
              <a:t> </a:t>
            </a:r>
            <a:r>
              <a:rPr lang="hu-HU" dirty="0" err="1" smtClean="0"/>
              <a:t>exam</a:t>
            </a:r>
            <a:r>
              <a:rPr lang="hu-HU" dirty="0" smtClean="0"/>
              <a:t> </a:t>
            </a:r>
            <a:r>
              <a:rPr lang="hu-HU" dirty="0" err="1" smtClean="0"/>
              <a:t>time</a:t>
            </a:r>
            <a:r>
              <a:rPr lang="hu-HU" dirty="0" smtClean="0"/>
              <a:t>:			04.24</a:t>
            </a:r>
            <a:r>
              <a:rPr lang="hu-HU" dirty="0"/>
              <a:t>. </a:t>
            </a:r>
            <a:r>
              <a:rPr lang="hu-HU" dirty="0" err="1"/>
              <a:t>Friday</a:t>
            </a:r>
            <a:r>
              <a:rPr lang="hu-HU" dirty="0"/>
              <a:t> </a:t>
            </a:r>
            <a:r>
              <a:rPr lang="hu-HU" dirty="0" smtClean="0"/>
              <a:t>16:00-18:00</a:t>
            </a:r>
            <a:endParaRPr lang="hu-HU" dirty="0"/>
          </a:p>
          <a:p>
            <a:endParaRPr lang="en-US" dirty="0"/>
          </a:p>
          <a:p>
            <a:r>
              <a:rPr lang="en-US" dirty="0"/>
              <a:t>Availability</a:t>
            </a:r>
          </a:p>
          <a:p>
            <a:r>
              <a:rPr lang="en-US" dirty="0"/>
              <a:t>e-mail: kiss.virag@science.unideb.hu</a:t>
            </a:r>
          </a:p>
          <a:p>
            <a:r>
              <a:rPr lang="en-US" dirty="0"/>
              <a:t>skype: </a:t>
            </a:r>
            <a:r>
              <a:rPr lang="en-US" dirty="0" err="1" smtClean="0"/>
              <a:t>akissviragsz</a:t>
            </a:r>
            <a:r>
              <a:rPr lang="hu-HU" dirty="0" err="1" smtClean="0"/>
              <a:t>al</a:t>
            </a:r>
            <a:endParaRPr lang="hu-HU" dirty="0" smtClean="0"/>
          </a:p>
          <a:p>
            <a:endParaRPr lang="en-US" dirty="0"/>
          </a:p>
          <a:p>
            <a:r>
              <a:rPr lang="en-US" dirty="0"/>
              <a:t>The presentation was prepared by Dr. </a:t>
            </a:r>
            <a:r>
              <a:rPr lang="en-US" dirty="0" err="1" smtClean="0"/>
              <a:t>Vir</a:t>
            </a:r>
            <a:r>
              <a:rPr lang="hu-HU" dirty="0" smtClean="0"/>
              <a:t>a</a:t>
            </a:r>
            <a:r>
              <a:rPr lang="en-US" dirty="0" smtClean="0"/>
              <a:t>g Ki</a:t>
            </a:r>
            <a:r>
              <a:rPr lang="hu-HU" dirty="0" smtClean="0"/>
              <a:t>s</a:t>
            </a:r>
            <a:r>
              <a:rPr lang="en-US" dirty="0" smtClean="0"/>
              <a:t>s</a:t>
            </a:r>
            <a:endParaRPr lang="en-US" dirty="0"/>
          </a:p>
          <a:p>
            <a:r>
              <a:rPr lang="en-US" dirty="0"/>
              <a:t>The videos and pictures were </a:t>
            </a:r>
            <a:r>
              <a:rPr lang="hu-HU" dirty="0" err="1" smtClean="0"/>
              <a:t>recorded</a:t>
            </a:r>
            <a:r>
              <a:rPr lang="hu-HU" dirty="0" smtClean="0"/>
              <a:t> </a:t>
            </a:r>
            <a:r>
              <a:rPr lang="hu-HU" dirty="0" err="1" smtClean="0"/>
              <a:t>by</a:t>
            </a:r>
            <a:r>
              <a:rPr lang="hu-HU" dirty="0" smtClean="0"/>
              <a:t> </a:t>
            </a:r>
            <a:r>
              <a:rPr lang="en-US" dirty="0" smtClean="0"/>
              <a:t>Dr</a:t>
            </a:r>
            <a:r>
              <a:rPr lang="en-US" dirty="0"/>
              <a:t>. </a:t>
            </a:r>
            <a:r>
              <a:rPr lang="hu-HU" dirty="0" smtClean="0"/>
              <a:t>A</a:t>
            </a:r>
            <a:r>
              <a:rPr lang="en-US" dirty="0" smtClean="0"/>
              <a:t>d</a:t>
            </a:r>
            <a:r>
              <a:rPr lang="hu-HU" dirty="0"/>
              <a:t>a</a:t>
            </a:r>
            <a:r>
              <a:rPr lang="en-US" dirty="0" smtClean="0"/>
              <a:t>m </a:t>
            </a:r>
            <a:r>
              <a:rPr lang="en-US" dirty="0" err="1" smtClean="0"/>
              <a:t>Kecskem</a:t>
            </a:r>
            <a:r>
              <a:rPr lang="hu-HU" dirty="0" smtClean="0"/>
              <a:t>e</a:t>
            </a:r>
            <a:r>
              <a:rPr lang="en-US" dirty="0" err="1" smtClean="0"/>
              <a:t>ti</a:t>
            </a:r>
            <a:endParaRPr lang="hu-HU" dirty="0" smtClean="0"/>
          </a:p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 smtClean="0"/>
          </a:p>
          <a:p>
            <a:r>
              <a:rPr lang="hu-HU" dirty="0"/>
              <a:t>Music </a:t>
            </a:r>
            <a:r>
              <a:rPr lang="hu-HU" dirty="0" err="1"/>
              <a:t>used</a:t>
            </a:r>
            <a:r>
              <a:rPr lang="hu-HU" dirty="0"/>
              <a:t> </a:t>
            </a:r>
            <a:r>
              <a:rPr lang="hu-HU" dirty="0" err="1"/>
              <a:t>in</a:t>
            </a:r>
            <a:r>
              <a:rPr lang="hu-HU" dirty="0"/>
              <a:t> </a:t>
            </a:r>
            <a:r>
              <a:rPr lang="hu-HU" dirty="0" err="1"/>
              <a:t>videos</a:t>
            </a:r>
            <a:r>
              <a:rPr lang="hu-HU" dirty="0"/>
              <a:t>:</a:t>
            </a:r>
          </a:p>
          <a:p>
            <a:r>
              <a:rPr lang="en-US" sz="1500" dirty="0" smtClean="0"/>
              <a:t>Sister Act</a:t>
            </a:r>
            <a:r>
              <a:rPr lang="hu-HU" sz="1500" dirty="0"/>
              <a:t> </a:t>
            </a:r>
            <a:r>
              <a:rPr lang="hu-HU" sz="1500" dirty="0" smtClean="0"/>
              <a:t>- </a:t>
            </a:r>
            <a:r>
              <a:rPr lang="en-US" sz="1500" dirty="0" smtClean="0"/>
              <a:t>Pay Attention</a:t>
            </a:r>
            <a:r>
              <a:rPr lang="hu-HU" sz="1500" dirty="0"/>
              <a:t> </a:t>
            </a:r>
            <a:r>
              <a:rPr lang="hu-HU" sz="1500" dirty="0" smtClean="0">
                <a:hlinkClick r:id="rId2"/>
              </a:rPr>
              <a:t>https://www.youtube.com/watch?v=gVDFvrqiTMg&amp;list=RDgVDFvrqiTMg&amp;start_radio=1</a:t>
            </a:r>
            <a:endParaRPr lang="hu-HU" sz="1500" dirty="0" smtClean="0">
              <a:solidFill>
                <a:srgbClr val="0070C0"/>
              </a:solidFill>
            </a:endParaRPr>
          </a:p>
          <a:p>
            <a:r>
              <a:rPr lang="hu-HU" sz="1500" dirty="0" err="1" smtClean="0"/>
              <a:t>Kamilka</a:t>
            </a:r>
            <a:r>
              <a:rPr lang="hu-HU" sz="1500" dirty="0" smtClean="0"/>
              <a:t> &amp; Pesti Sikk -  Így van jól </a:t>
            </a:r>
            <a:r>
              <a:rPr lang="hu-HU" sz="1500" dirty="0" smtClean="0">
                <a:hlinkClick r:id="rId3"/>
              </a:rPr>
              <a:t>https://www.youtube.com/watch?v=gYtjiNRpiEo</a:t>
            </a:r>
            <a:endParaRPr lang="hu-HU" sz="1500" dirty="0" smtClean="0">
              <a:solidFill>
                <a:srgbClr val="0070C0"/>
              </a:solidFill>
            </a:endParaRPr>
          </a:p>
          <a:p>
            <a:r>
              <a:rPr lang="hu-HU" sz="1500" dirty="0"/>
              <a:t>AC/DC - Back </a:t>
            </a:r>
            <a:r>
              <a:rPr lang="hu-HU" sz="1500" dirty="0" err="1"/>
              <a:t>In</a:t>
            </a:r>
            <a:r>
              <a:rPr lang="hu-HU" sz="1500" dirty="0"/>
              <a:t> </a:t>
            </a:r>
            <a:r>
              <a:rPr lang="hu-HU" sz="1500" dirty="0" smtClean="0"/>
              <a:t>Black </a:t>
            </a:r>
            <a:r>
              <a:rPr lang="hu-HU" sz="1500" dirty="0" smtClean="0">
                <a:hlinkClick r:id="rId4"/>
              </a:rPr>
              <a:t>https://www.youtube.com/watch?v=pAgnJDJN4VA</a:t>
            </a:r>
            <a:endParaRPr lang="hu-HU" sz="1500" dirty="0"/>
          </a:p>
          <a:p>
            <a:r>
              <a:rPr lang="en-US" sz="1500" dirty="0"/>
              <a:t>Earth, Wind &amp; Fire - Boogie </a:t>
            </a:r>
            <a:r>
              <a:rPr lang="en-US" sz="1500" dirty="0" smtClean="0"/>
              <a:t>Wonderland</a:t>
            </a:r>
            <a:r>
              <a:rPr lang="hu-HU" sz="1500" dirty="0" smtClean="0"/>
              <a:t> </a:t>
            </a:r>
            <a:r>
              <a:rPr lang="hu-HU" sz="1500" dirty="0" smtClean="0">
                <a:hlinkClick r:id="rId5"/>
              </a:rPr>
              <a:t>https://www.youtube.com/watch?v=god7hAPv8f0</a:t>
            </a:r>
            <a:endParaRPr lang="hu-HU" sz="1500" dirty="0" smtClean="0"/>
          </a:p>
          <a:p>
            <a:r>
              <a:rPr lang="en-US" sz="1500" dirty="0"/>
              <a:t>Guns N' Roses - Sweet Child O' Mine </a:t>
            </a:r>
            <a:r>
              <a:rPr lang="hu-HU" sz="1500" dirty="0" smtClean="0">
                <a:hlinkClick r:id="rId6"/>
              </a:rPr>
              <a:t> https://www.youtube.com/watch?v=1w7OgIMMRc4</a:t>
            </a:r>
            <a:endParaRPr lang="en-US" sz="1500" dirty="0"/>
          </a:p>
          <a:p>
            <a:endParaRPr lang="en-US" sz="1500" dirty="0"/>
          </a:p>
          <a:p>
            <a:endParaRPr lang="hu-HU" sz="1500" dirty="0">
              <a:solidFill>
                <a:srgbClr val="0070C0"/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658" y="1575713"/>
            <a:ext cx="2526994" cy="356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462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0" y="23439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300" dirty="0" err="1"/>
              <a:t>Theoretical</a:t>
            </a:r>
            <a:r>
              <a:rPr lang="hu-HU" sz="3300" dirty="0"/>
              <a:t> </a:t>
            </a:r>
            <a:r>
              <a:rPr lang="hu-HU" sz="3300" dirty="0" err="1" smtClean="0"/>
              <a:t>background</a:t>
            </a:r>
            <a:r>
              <a:rPr lang="hu-HU" sz="3300" dirty="0" smtClean="0"/>
              <a:t> / </a:t>
            </a:r>
            <a:r>
              <a:rPr lang="hu-HU" sz="3300" dirty="0" err="1"/>
              <a:t>repetition</a:t>
            </a:r>
            <a:endParaRPr lang="hu-HU" sz="3300" dirty="0"/>
          </a:p>
          <a:p>
            <a:pPr algn="ctr"/>
            <a:r>
              <a:rPr lang="hu-HU" sz="3300" dirty="0" smtClean="0"/>
              <a:t>I.</a:t>
            </a:r>
            <a:endParaRPr lang="hu-HU" sz="3300" dirty="0"/>
          </a:p>
        </p:txBody>
      </p:sp>
      <p:sp>
        <p:nvSpPr>
          <p:cNvPr id="3" name="Szövegdoboz 2"/>
          <p:cNvSpPr txBox="1"/>
          <p:nvPr/>
        </p:nvSpPr>
        <p:spPr>
          <a:xfrm>
            <a:off x="0" y="1948629"/>
            <a:ext cx="91440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u="sng" dirty="0" err="1" smtClean="0"/>
              <a:t>purpose</a:t>
            </a:r>
            <a:r>
              <a:rPr lang="hu-HU" sz="2000" u="sng" dirty="0" smtClean="0"/>
              <a:t> </a:t>
            </a:r>
            <a:r>
              <a:rPr lang="fr-FR" sz="2000" u="sng" dirty="0" smtClean="0"/>
              <a:t>of </a:t>
            </a:r>
            <a:r>
              <a:rPr lang="hu-HU" sz="2000" u="sng" dirty="0" err="1" smtClean="0"/>
              <a:t>the</a:t>
            </a:r>
            <a:r>
              <a:rPr lang="hu-HU" sz="2000" u="sng" dirty="0" smtClean="0"/>
              <a:t> </a:t>
            </a:r>
            <a:r>
              <a:rPr lang="fr-FR" sz="2000" u="sng" dirty="0" smtClean="0"/>
              <a:t>chemical </a:t>
            </a:r>
            <a:r>
              <a:rPr lang="fr-FR" sz="2000" u="sng" dirty="0"/>
              <a:t>analysis</a:t>
            </a:r>
            <a:r>
              <a:rPr lang="fr-FR" sz="2000" dirty="0"/>
              <a:t>: quantitative</a:t>
            </a:r>
          </a:p>
          <a:p>
            <a:r>
              <a:rPr lang="hu-HU" sz="2000" dirty="0" smtClean="0"/>
              <a:t>			             </a:t>
            </a:r>
            <a:r>
              <a:rPr lang="fr-FR" sz="2000" dirty="0" smtClean="0"/>
              <a:t>qualitative</a:t>
            </a:r>
            <a:endParaRPr lang="hu-HU" sz="2000" dirty="0"/>
          </a:p>
          <a:p>
            <a:endParaRPr lang="hu-HU" sz="2000" dirty="0"/>
          </a:p>
          <a:p>
            <a:r>
              <a:rPr lang="hu-HU" sz="2000" u="sng" dirty="0" err="1"/>
              <a:t>s</a:t>
            </a:r>
            <a:r>
              <a:rPr lang="hu-HU" sz="2000" u="sng" dirty="0" err="1" smtClean="0"/>
              <a:t>teps</a:t>
            </a:r>
            <a:r>
              <a:rPr lang="hu-HU" sz="2000" u="sng" dirty="0" smtClean="0"/>
              <a:t> of </a:t>
            </a:r>
            <a:r>
              <a:rPr lang="hu-HU" sz="2000" u="sng" dirty="0" err="1" smtClean="0"/>
              <a:t>the</a:t>
            </a:r>
            <a:r>
              <a:rPr lang="hu-HU" sz="2000" u="sng" dirty="0" smtClean="0"/>
              <a:t> </a:t>
            </a:r>
            <a:r>
              <a:rPr lang="hu-HU" sz="2000" u="sng" dirty="0" err="1" smtClean="0"/>
              <a:t>analysis</a:t>
            </a:r>
            <a:r>
              <a:rPr lang="hu-HU" sz="2000" u="sng" dirty="0" smtClean="0"/>
              <a:t>: </a:t>
            </a:r>
            <a:endParaRPr lang="hu-HU" sz="2000" u="sng" dirty="0"/>
          </a:p>
          <a:p>
            <a:endParaRPr lang="hu-HU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defining </a:t>
            </a:r>
            <a:r>
              <a:rPr lang="hu-HU" sz="2000" dirty="0" err="1" smtClean="0"/>
              <a:t>the</a:t>
            </a:r>
            <a:r>
              <a:rPr lang="en-US" sz="2000" dirty="0" smtClean="0"/>
              <a:t> </a:t>
            </a:r>
            <a:r>
              <a:rPr lang="en-US" sz="2000" dirty="0"/>
              <a:t>problem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method selection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sampling, storage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sample preparation, processing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measurement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calculations, evaluation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comparison of the obtained results with literature data / standard</a:t>
            </a:r>
            <a:r>
              <a:rPr lang="hu-HU" sz="2000" dirty="0" smtClean="0"/>
              <a:t>		</a:t>
            </a:r>
            <a:endParaRPr lang="hu-HU" sz="2000" dirty="0"/>
          </a:p>
          <a:p>
            <a:pPr marL="457200" indent="-457200">
              <a:buFont typeface="+mj-lt"/>
              <a:buAutoNum type="arabicPeriod"/>
            </a:pP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3044181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1297810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u="sng" dirty="0" err="1" smtClean="0"/>
              <a:t>instrumental</a:t>
            </a:r>
            <a:r>
              <a:rPr lang="hu-HU" sz="2000" u="sng" dirty="0" smtClean="0"/>
              <a:t> </a:t>
            </a:r>
            <a:r>
              <a:rPr lang="hu-HU" sz="2000" u="sng" dirty="0" err="1"/>
              <a:t>analytical</a:t>
            </a:r>
            <a:r>
              <a:rPr lang="hu-HU" sz="2000" u="sng" dirty="0"/>
              <a:t> </a:t>
            </a:r>
            <a:r>
              <a:rPr lang="hu-HU" sz="2000" u="sng" dirty="0" err="1" smtClean="0"/>
              <a:t>chemistry</a:t>
            </a:r>
            <a:r>
              <a:rPr lang="hu-HU" sz="2000" u="sng" dirty="0" smtClean="0"/>
              <a:t> </a:t>
            </a:r>
            <a:r>
              <a:rPr lang="hu-HU" sz="2000" u="sng" dirty="0" err="1"/>
              <a:t>methods</a:t>
            </a:r>
            <a:r>
              <a:rPr lang="hu-HU" sz="2000" u="sng" dirty="0"/>
              <a:t>:</a:t>
            </a:r>
            <a:r>
              <a:rPr lang="hu-HU" sz="2000" dirty="0"/>
              <a:t> </a:t>
            </a:r>
            <a:endParaRPr lang="hu-HU" sz="2000" dirty="0" smtClean="0"/>
          </a:p>
          <a:p>
            <a:pPr marL="457200" indent="-457200">
              <a:buAutoNum type="arabicPeriod"/>
            </a:pPr>
            <a:r>
              <a:rPr lang="hu-HU" sz="2000" dirty="0" err="1" smtClean="0"/>
              <a:t>spectroscopic</a:t>
            </a:r>
            <a:r>
              <a:rPr lang="hu-HU" sz="2000" dirty="0" smtClean="0"/>
              <a:t> </a:t>
            </a:r>
            <a:r>
              <a:rPr lang="hu-HU" sz="2000" dirty="0" err="1"/>
              <a:t>methods</a:t>
            </a:r>
            <a:r>
              <a:rPr lang="hu-HU" sz="2000" dirty="0"/>
              <a:t> (NMR, UV, IR, </a:t>
            </a:r>
            <a:r>
              <a:rPr lang="hu-HU" sz="2000" dirty="0" err="1"/>
              <a:t>X-ray</a:t>
            </a:r>
            <a:r>
              <a:rPr lang="hu-HU" sz="2000" dirty="0"/>
              <a:t>, </a:t>
            </a:r>
            <a:r>
              <a:rPr lang="hu-HU" sz="2000" dirty="0" err="1"/>
              <a:t>atomic</a:t>
            </a:r>
            <a:r>
              <a:rPr lang="hu-HU" sz="2000" dirty="0"/>
              <a:t> </a:t>
            </a:r>
            <a:r>
              <a:rPr lang="hu-HU" sz="2000" dirty="0" err="1"/>
              <a:t>spectroscopy</a:t>
            </a:r>
            <a:r>
              <a:rPr lang="hu-HU" sz="2000" dirty="0"/>
              <a:t>, etc.) </a:t>
            </a:r>
            <a:endParaRPr lang="hu-HU" sz="2000" dirty="0" smtClean="0"/>
          </a:p>
          <a:p>
            <a:pPr marL="457200" indent="-457200">
              <a:buAutoNum type="arabicPeriod"/>
            </a:pPr>
            <a:r>
              <a:rPr lang="hu-HU" sz="2000" dirty="0" err="1" smtClean="0"/>
              <a:t>separation</a:t>
            </a:r>
            <a:r>
              <a:rPr lang="hu-HU" sz="2000" dirty="0" smtClean="0"/>
              <a:t> </a:t>
            </a:r>
            <a:r>
              <a:rPr lang="hu-HU" sz="2000" dirty="0" err="1"/>
              <a:t>techniques</a:t>
            </a:r>
            <a:r>
              <a:rPr lang="hu-HU" sz="2000" dirty="0"/>
              <a:t> (</a:t>
            </a:r>
            <a:r>
              <a:rPr lang="hu-HU" sz="2000" dirty="0" err="1"/>
              <a:t>chromatographic</a:t>
            </a:r>
            <a:r>
              <a:rPr lang="hu-HU" sz="2000" dirty="0"/>
              <a:t>, </a:t>
            </a:r>
            <a:r>
              <a:rPr lang="hu-HU" sz="2000" dirty="0" err="1"/>
              <a:t>electrophoretic</a:t>
            </a:r>
            <a:r>
              <a:rPr lang="hu-HU" sz="2000" dirty="0"/>
              <a:t> </a:t>
            </a:r>
            <a:r>
              <a:rPr lang="hu-HU" sz="2000" dirty="0" err="1"/>
              <a:t>methods</a:t>
            </a:r>
            <a:r>
              <a:rPr lang="hu-HU" sz="2000" dirty="0"/>
              <a:t>, etc</a:t>
            </a:r>
            <a:r>
              <a:rPr lang="hu-HU" sz="2000" dirty="0" smtClean="0"/>
              <a:t>.)</a:t>
            </a:r>
          </a:p>
          <a:p>
            <a:pPr marL="457200" indent="-457200">
              <a:buAutoNum type="arabicPeriod"/>
            </a:pPr>
            <a:r>
              <a:rPr lang="hu-HU" sz="2000" dirty="0" err="1" smtClean="0"/>
              <a:t>electrochemical</a:t>
            </a:r>
            <a:r>
              <a:rPr lang="hu-HU" sz="2000" dirty="0" smtClean="0"/>
              <a:t> </a:t>
            </a:r>
            <a:r>
              <a:rPr lang="hu-HU" sz="2000" dirty="0" err="1"/>
              <a:t>methods</a:t>
            </a:r>
            <a:r>
              <a:rPr lang="hu-HU" sz="2000" dirty="0"/>
              <a:t> (</a:t>
            </a:r>
            <a:r>
              <a:rPr lang="hu-HU" sz="2000" b="1" dirty="0"/>
              <a:t>conductometry</a:t>
            </a:r>
            <a:r>
              <a:rPr lang="hu-HU" sz="2000" dirty="0"/>
              <a:t>, </a:t>
            </a:r>
            <a:r>
              <a:rPr lang="hu-HU" sz="2000" dirty="0" err="1"/>
              <a:t>potentiometry</a:t>
            </a:r>
            <a:r>
              <a:rPr lang="hu-HU" sz="2000" dirty="0"/>
              <a:t>, </a:t>
            </a:r>
            <a:r>
              <a:rPr lang="hu-HU" sz="2000" dirty="0" err="1"/>
              <a:t>voltammetry</a:t>
            </a:r>
            <a:r>
              <a:rPr lang="hu-HU" sz="2000" dirty="0"/>
              <a:t>, etc</a:t>
            </a:r>
            <a:r>
              <a:rPr lang="hu-HU" sz="2000" dirty="0" smtClean="0"/>
              <a:t>.)</a:t>
            </a:r>
          </a:p>
          <a:p>
            <a:pPr marL="457200" indent="-457200">
              <a:buAutoNum type="arabicPeriod"/>
            </a:pPr>
            <a:r>
              <a:rPr lang="hu-HU" sz="2000" dirty="0" err="1" smtClean="0"/>
              <a:t>coupled</a:t>
            </a:r>
            <a:r>
              <a:rPr lang="hu-HU" sz="2000" dirty="0" smtClean="0"/>
              <a:t> </a:t>
            </a:r>
            <a:r>
              <a:rPr lang="hu-HU" sz="2000" dirty="0" err="1"/>
              <a:t>techniques</a:t>
            </a:r>
            <a:r>
              <a:rPr lang="hu-HU" sz="2000" dirty="0"/>
              <a:t> (CE-MS, HPLC-UV etc.)</a:t>
            </a:r>
            <a:endParaRPr lang="hu-HU" sz="2000" u="sng" dirty="0" smtClean="0"/>
          </a:p>
          <a:p>
            <a:endParaRPr lang="hu-HU" sz="2000" u="sng" dirty="0"/>
          </a:p>
        </p:txBody>
      </p:sp>
      <p:sp>
        <p:nvSpPr>
          <p:cNvPr id="4" name="Téglalap 3"/>
          <p:cNvSpPr/>
          <p:nvPr/>
        </p:nvSpPr>
        <p:spPr>
          <a:xfrm>
            <a:off x="0" y="3378267"/>
            <a:ext cx="8490857" cy="8535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2000" u="sng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US" sz="2000" u="sng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lectrolyte</a:t>
            </a:r>
            <a:r>
              <a:rPr lang="en-US" sz="2000" u="sng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solutions are </a:t>
            </a:r>
            <a:r>
              <a:rPr lang="en-US" sz="2000" u="sng" dirty="0">
                <a:ea typeface="Calibri" panose="020F0502020204030204" pitchFamily="34" charset="0"/>
                <a:cs typeface="Calibri Light" panose="020F0302020204030204" pitchFamily="34" charset="0"/>
              </a:rPr>
              <a:t>measured</a:t>
            </a:r>
            <a:r>
              <a:rPr lang="en-US" sz="20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during </a:t>
            </a:r>
            <a:r>
              <a:rPr lang="en-US" sz="2000" u="sng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conductometric</a:t>
            </a:r>
            <a:r>
              <a:rPr lang="en-US" sz="20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measurements.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hu-H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2755061" y="4133650"/>
            <a:ext cx="9639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material</a:t>
            </a:r>
            <a:endParaRPr lang="hu-HU" dirty="0"/>
          </a:p>
        </p:txBody>
      </p:sp>
      <p:sp>
        <p:nvSpPr>
          <p:cNvPr id="7" name="Téglalap 6"/>
          <p:cNvSpPr/>
          <p:nvPr/>
        </p:nvSpPr>
        <p:spPr>
          <a:xfrm>
            <a:off x="936545" y="4502982"/>
            <a:ext cx="9730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isulators</a:t>
            </a:r>
            <a:endParaRPr lang="hu-HU" dirty="0"/>
          </a:p>
        </p:txBody>
      </p:sp>
      <p:sp>
        <p:nvSpPr>
          <p:cNvPr id="8" name="Téglalap 7"/>
          <p:cNvSpPr/>
          <p:nvPr/>
        </p:nvSpPr>
        <p:spPr>
          <a:xfrm>
            <a:off x="4665686" y="4393969"/>
            <a:ext cx="12280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conductors</a:t>
            </a:r>
            <a:endParaRPr lang="hu-HU" dirty="0"/>
          </a:p>
        </p:txBody>
      </p:sp>
      <p:sp>
        <p:nvSpPr>
          <p:cNvPr id="9" name="Téglalap 8"/>
          <p:cNvSpPr/>
          <p:nvPr/>
        </p:nvSpPr>
        <p:spPr>
          <a:xfrm>
            <a:off x="5475079" y="5305138"/>
            <a:ext cx="32040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first-order (electron) conductors</a:t>
            </a:r>
            <a:endParaRPr lang="hu-HU" dirty="0"/>
          </a:p>
        </p:txBody>
      </p:sp>
      <p:sp>
        <p:nvSpPr>
          <p:cNvPr id="10" name="Téglalap 9"/>
          <p:cNvSpPr/>
          <p:nvPr/>
        </p:nvSpPr>
        <p:spPr>
          <a:xfrm>
            <a:off x="2350670" y="5228089"/>
            <a:ext cx="3024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second-order (ion) conductors</a:t>
            </a:r>
            <a:endParaRPr lang="hu-HU" dirty="0"/>
          </a:p>
        </p:txBody>
      </p:sp>
      <p:sp>
        <p:nvSpPr>
          <p:cNvPr id="11" name="Téglalap 10"/>
          <p:cNvSpPr/>
          <p:nvPr/>
        </p:nvSpPr>
        <p:spPr>
          <a:xfrm>
            <a:off x="3233846" y="5937286"/>
            <a:ext cx="12093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electrolyte</a:t>
            </a:r>
            <a:endParaRPr lang="hu-HU" b="1" dirty="0"/>
          </a:p>
        </p:txBody>
      </p:sp>
      <p:sp>
        <p:nvSpPr>
          <p:cNvPr id="12" name="Téglalap 11"/>
          <p:cNvSpPr/>
          <p:nvPr/>
        </p:nvSpPr>
        <p:spPr>
          <a:xfrm>
            <a:off x="1451440" y="6473417"/>
            <a:ext cx="18631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weak electrolytes</a:t>
            </a:r>
            <a:endParaRPr lang="hu-HU" dirty="0"/>
          </a:p>
        </p:txBody>
      </p:sp>
      <p:sp>
        <p:nvSpPr>
          <p:cNvPr id="13" name="Téglalap 12"/>
          <p:cNvSpPr/>
          <p:nvPr/>
        </p:nvSpPr>
        <p:spPr>
          <a:xfrm>
            <a:off x="4749679" y="6486059"/>
            <a:ext cx="18356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strong electrolyte</a:t>
            </a:r>
            <a:endParaRPr lang="hu-HU" dirty="0"/>
          </a:p>
        </p:txBody>
      </p:sp>
      <p:cxnSp>
        <p:nvCxnSpPr>
          <p:cNvPr id="17" name="Egyenes összekötő nyíllal 16"/>
          <p:cNvCxnSpPr/>
          <p:nvPr/>
        </p:nvCxnSpPr>
        <p:spPr>
          <a:xfrm flipH="1">
            <a:off x="1971577" y="4390805"/>
            <a:ext cx="759942" cy="2243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gyenes összekötő nyíllal 17"/>
          <p:cNvCxnSpPr/>
          <p:nvPr/>
        </p:nvCxnSpPr>
        <p:spPr>
          <a:xfrm flipH="1">
            <a:off x="4049203" y="4827626"/>
            <a:ext cx="700476" cy="3981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gyenes összekötő nyíllal 18"/>
          <p:cNvCxnSpPr/>
          <p:nvPr/>
        </p:nvCxnSpPr>
        <p:spPr>
          <a:xfrm>
            <a:off x="3759715" y="4358531"/>
            <a:ext cx="905971" cy="2359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gyenes összekötő nyíllal 22"/>
          <p:cNvCxnSpPr/>
          <p:nvPr/>
        </p:nvCxnSpPr>
        <p:spPr>
          <a:xfrm>
            <a:off x="5475079" y="4811745"/>
            <a:ext cx="779260" cy="4275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gyenes összekötő nyíllal 25"/>
          <p:cNvCxnSpPr/>
          <p:nvPr/>
        </p:nvCxnSpPr>
        <p:spPr>
          <a:xfrm>
            <a:off x="3772836" y="5570058"/>
            <a:ext cx="0" cy="3693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gyenes összekötő nyíllal 26"/>
          <p:cNvCxnSpPr/>
          <p:nvPr/>
        </p:nvCxnSpPr>
        <p:spPr>
          <a:xfrm flipH="1">
            <a:off x="2664175" y="6261289"/>
            <a:ext cx="603233" cy="2574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gyenes összekötő nyíllal 27"/>
          <p:cNvCxnSpPr/>
          <p:nvPr/>
        </p:nvCxnSpPr>
        <p:spPr>
          <a:xfrm>
            <a:off x="4212700" y="6261289"/>
            <a:ext cx="676747" cy="2574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zövegdoboz 20"/>
          <p:cNvSpPr txBox="1"/>
          <p:nvPr/>
        </p:nvSpPr>
        <p:spPr>
          <a:xfrm>
            <a:off x="0" y="23439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300" dirty="0" err="1"/>
              <a:t>Theoretical</a:t>
            </a:r>
            <a:r>
              <a:rPr lang="hu-HU" sz="3300" dirty="0"/>
              <a:t> </a:t>
            </a:r>
            <a:r>
              <a:rPr lang="hu-HU" sz="3300" dirty="0" err="1" smtClean="0"/>
              <a:t>background</a:t>
            </a:r>
            <a:r>
              <a:rPr lang="hu-HU" sz="3300" dirty="0" smtClean="0"/>
              <a:t> / </a:t>
            </a:r>
            <a:r>
              <a:rPr lang="hu-HU" sz="3300" dirty="0" err="1"/>
              <a:t>repetition</a:t>
            </a:r>
            <a:endParaRPr lang="hu-HU" sz="3300" dirty="0"/>
          </a:p>
          <a:p>
            <a:pPr algn="ctr"/>
            <a:r>
              <a:rPr lang="hu-HU" sz="3300" dirty="0" smtClean="0"/>
              <a:t>II.</a:t>
            </a:r>
            <a:endParaRPr lang="hu-HU" sz="3300" dirty="0"/>
          </a:p>
        </p:txBody>
      </p:sp>
    </p:spTree>
    <p:extLst>
      <p:ext uri="{BB962C8B-B14F-4D97-AF65-F5344CB8AC3E}">
        <p14:creationId xmlns:p14="http://schemas.microsoft.com/office/powerpoint/2010/main" val="1263096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-62829" y="0"/>
            <a:ext cx="9144000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300" dirty="0" err="1"/>
              <a:t>Theoretical</a:t>
            </a:r>
            <a:r>
              <a:rPr lang="hu-HU" sz="3300" dirty="0"/>
              <a:t> </a:t>
            </a:r>
            <a:r>
              <a:rPr lang="hu-HU" sz="3300" dirty="0" err="1" smtClean="0"/>
              <a:t>background</a:t>
            </a:r>
            <a:r>
              <a:rPr lang="hu-HU" sz="3300" dirty="0" smtClean="0"/>
              <a:t> </a:t>
            </a:r>
            <a:r>
              <a:rPr lang="hu-HU" sz="3300" dirty="0"/>
              <a:t>/ </a:t>
            </a:r>
            <a:r>
              <a:rPr lang="hu-HU" sz="3300" dirty="0" err="1"/>
              <a:t>repetition</a:t>
            </a:r>
            <a:endParaRPr lang="hu-HU" sz="3300" dirty="0"/>
          </a:p>
          <a:p>
            <a:pPr algn="ctr"/>
            <a:r>
              <a:rPr lang="hu-HU" sz="3300" dirty="0" smtClean="0"/>
              <a:t>III.</a:t>
            </a:r>
          </a:p>
          <a:p>
            <a:pPr algn="ctr"/>
            <a:endParaRPr lang="hu-HU" sz="3300" dirty="0"/>
          </a:p>
        </p:txBody>
      </p:sp>
      <p:sp>
        <p:nvSpPr>
          <p:cNvPr id="3" name="Szövegdoboz 2"/>
          <p:cNvSpPr txBox="1"/>
          <p:nvPr/>
        </p:nvSpPr>
        <p:spPr>
          <a:xfrm>
            <a:off x="108952" y="1273911"/>
            <a:ext cx="8846362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/>
              <a:t>What</a:t>
            </a:r>
            <a:r>
              <a:rPr lang="hu-HU" sz="2000" u="sng" dirty="0" smtClean="0"/>
              <a:t> and</a:t>
            </a:r>
            <a:r>
              <a:rPr lang="en-US" sz="2000" u="sng" dirty="0" smtClean="0"/>
              <a:t> </a:t>
            </a:r>
            <a:r>
              <a:rPr lang="en-US" sz="2000" u="sng" dirty="0"/>
              <a:t>how do we measure with a </a:t>
            </a:r>
            <a:r>
              <a:rPr lang="en-US" sz="2000" u="sng" dirty="0" err="1"/>
              <a:t>conductometer</a:t>
            </a:r>
            <a:r>
              <a:rPr lang="en-US" sz="2000" u="sng" dirty="0"/>
              <a:t>?</a:t>
            </a:r>
          </a:p>
          <a:p>
            <a:endParaRPr lang="hu-HU" sz="2000" dirty="0"/>
          </a:p>
          <a:p>
            <a:r>
              <a:rPr lang="en-US" sz="2000" dirty="0" smtClean="0"/>
              <a:t>1</a:t>
            </a:r>
            <a:r>
              <a:rPr lang="en-US" sz="2000" dirty="0"/>
              <a:t>. a small alternating current is applied to the electrode</a:t>
            </a:r>
          </a:p>
          <a:p>
            <a:r>
              <a:rPr lang="en-US" sz="2000" dirty="0"/>
              <a:t>2. two poles </a:t>
            </a:r>
            <a:r>
              <a:rPr lang="hu-HU" sz="2000" dirty="0" err="1" smtClean="0"/>
              <a:t>are</a:t>
            </a:r>
            <a:r>
              <a:rPr lang="hu-HU" sz="2000" dirty="0" smtClean="0"/>
              <a:t> </a:t>
            </a:r>
            <a:r>
              <a:rPr lang="en-US" sz="2000" dirty="0" smtClean="0"/>
              <a:t>form</a:t>
            </a:r>
            <a:r>
              <a:rPr lang="hu-HU" sz="2000" dirty="0" err="1" smtClean="0"/>
              <a:t>ed</a:t>
            </a:r>
            <a:r>
              <a:rPr lang="en-US" sz="2000" dirty="0" smtClean="0"/>
              <a:t> </a:t>
            </a:r>
            <a:r>
              <a:rPr lang="en-US" sz="2000" dirty="0"/>
              <a:t>on the electrode: negative and positive</a:t>
            </a:r>
          </a:p>
          <a:p>
            <a:r>
              <a:rPr lang="en-US" sz="2000" dirty="0"/>
              <a:t>       (electrolysis would occur by </a:t>
            </a:r>
            <a:r>
              <a:rPr lang="hu-HU" sz="2000" dirty="0" err="1" smtClean="0"/>
              <a:t>using</a:t>
            </a:r>
            <a:r>
              <a:rPr lang="en-US" sz="2000" dirty="0" smtClean="0"/>
              <a:t> </a:t>
            </a:r>
            <a:r>
              <a:rPr lang="en-US" sz="2000" dirty="0"/>
              <a:t>direct current)</a:t>
            </a:r>
          </a:p>
          <a:p>
            <a:r>
              <a:rPr lang="en-US" sz="2000" dirty="0"/>
              <a:t>3. the ions in the solution “migrate” to the opposite pole</a:t>
            </a:r>
          </a:p>
          <a:p>
            <a:r>
              <a:rPr lang="en-US" sz="2000" dirty="0"/>
              <a:t>4. the </a:t>
            </a:r>
            <a:r>
              <a:rPr lang="hu-HU" sz="2000" dirty="0" err="1" smtClean="0"/>
              <a:t>conductometer</a:t>
            </a:r>
            <a:r>
              <a:rPr lang="hu-HU" sz="2000" dirty="0" smtClean="0"/>
              <a:t> </a:t>
            </a:r>
            <a:r>
              <a:rPr lang="en-US" sz="2000" dirty="0" smtClean="0"/>
              <a:t>measures </a:t>
            </a:r>
            <a:r>
              <a:rPr lang="en-US" sz="2000" dirty="0"/>
              <a:t>the resistance between </a:t>
            </a:r>
            <a:r>
              <a:rPr lang="en-US" sz="2000" dirty="0" err="1" smtClean="0"/>
              <a:t>th</a:t>
            </a:r>
            <a:r>
              <a:rPr lang="hu-HU" sz="2000" dirty="0" err="1" smtClean="0"/>
              <a:t>ese</a:t>
            </a:r>
            <a:r>
              <a:rPr lang="en-US" sz="2000" dirty="0" smtClean="0"/>
              <a:t> </a:t>
            </a:r>
            <a:r>
              <a:rPr lang="en-US" sz="2000" dirty="0"/>
              <a:t>two poles</a:t>
            </a:r>
            <a:endParaRPr lang="hu-HU" sz="2000" dirty="0" smtClean="0"/>
          </a:p>
          <a:p>
            <a:endParaRPr lang="hu-HU" sz="2000" dirty="0"/>
          </a:p>
          <a:p>
            <a:r>
              <a:rPr lang="en-US" sz="2000" u="sng" dirty="0"/>
              <a:t>The cell constant </a:t>
            </a:r>
            <a:r>
              <a:rPr lang="en-US" sz="2000" dirty="0"/>
              <a:t>is a geometric factor specific to the </a:t>
            </a:r>
            <a:r>
              <a:rPr lang="en-US" sz="2000" dirty="0" smtClean="0"/>
              <a:t>measuring electrode </a:t>
            </a:r>
            <a:r>
              <a:rPr lang="en-US" sz="2000" dirty="0"/>
              <a:t>for comparing non-standard cells.</a:t>
            </a:r>
          </a:p>
          <a:p>
            <a:endParaRPr lang="hu-HU" sz="2000" dirty="0"/>
          </a:p>
          <a:p>
            <a:pPr algn="just"/>
            <a:r>
              <a:rPr lang="en-US" sz="2000" dirty="0"/>
              <a:t>Conductometry is </a:t>
            </a:r>
            <a:r>
              <a:rPr lang="en-US" sz="2000" u="sng" dirty="0"/>
              <a:t>not a selective method</a:t>
            </a:r>
            <a:r>
              <a:rPr lang="en-US" sz="2000" dirty="0"/>
              <a:t>, the </a:t>
            </a:r>
            <a:r>
              <a:rPr lang="en-US" sz="2000" dirty="0" smtClean="0"/>
              <a:t>conduct</a:t>
            </a:r>
            <a:r>
              <a:rPr lang="hu-HU" sz="2000" dirty="0" err="1" smtClean="0"/>
              <a:t>ance</a:t>
            </a:r>
            <a:r>
              <a:rPr lang="en-US" sz="2000" dirty="0" smtClean="0"/>
              <a:t> </a:t>
            </a:r>
            <a:r>
              <a:rPr lang="en-US" sz="2000" dirty="0"/>
              <a:t>of total ions in the solution is measured</a:t>
            </a:r>
            <a:r>
              <a:rPr lang="en-US" sz="2000" dirty="0" smtClean="0"/>
              <a:t>.</a:t>
            </a:r>
            <a:endParaRPr lang="hu-HU" sz="2000" dirty="0" smtClean="0"/>
          </a:p>
          <a:p>
            <a:pPr algn="just"/>
            <a:endParaRPr lang="en-US" sz="2000" dirty="0"/>
          </a:p>
          <a:p>
            <a:pPr algn="just"/>
            <a:r>
              <a:rPr lang="en-US" sz="2000" u="sng" dirty="0"/>
              <a:t>When can </a:t>
            </a:r>
            <a:r>
              <a:rPr lang="hu-HU" sz="2000" u="sng" dirty="0" err="1" smtClean="0"/>
              <a:t>we</a:t>
            </a:r>
            <a:r>
              <a:rPr lang="hu-HU" sz="2000" u="sng" dirty="0" smtClean="0"/>
              <a:t> </a:t>
            </a:r>
            <a:r>
              <a:rPr lang="hu-HU" sz="2000" u="sng" dirty="0" err="1" smtClean="0"/>
              <a:t>follow</a:t>
            </a:r>
            <a:r>
              <a:rPr lang="hu-HU" sz="2000" u="sng" dirty="0" smtClean="0"/>
              <a:t> a </a:t>
            </a:r>
            <a:r>
              <a:rPr lang="en-US" sz="2000" u="sng" dirty="0" err="1" smtClean="0"/>
              <a:t>chang</a:t>
            </a:r>
            <a:r>
              <a:rPr lang="hu-HU" sz="2000" u="sng" dirty="0" smtClean="0"/>
              <a:t>e </a:t>
            </a:r>
            <a:r>
              <a:rPr lang="hu-HU" sz="2000" u="sng" dirty="0" err="1" smtClean="0"/>
              <a:t>in</a:t>
            </a:r>
            <a:r>
              <a:rPr lang="hu-HU" sz="2000" u="sng" dirty="0" smtClean="0"/>
              <a:t> </a:t>
            </a:r>
            <a:r>
              <a:rPr lang="hu-HU" sz="2000" u="sng" dirty="0" err="1" smtClean="0"/>
              <a:t>conductance</a:t>
            </a:r>
            <a:r>
              <a:rPr lang="hu-HU" sz="2000" u="sng" dirty="0" smtClean="0"/>
              <a:t>?</a:t>
            </a:r>
            <a:endParaRPr lang="en-US" sz="2000" u="sng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u-HU" sz="2000" dirty="0" err="1"/>
              <a:t>i</a:t>
            </a:r>
            <a:r>
              <a:rPr lang="hu-HU" sz="2000" dirty="0" err="1" smtClean="0"/>
              <a:t>f</a:t>
            </a:r>
            <a:r>
              <a:rPr lang="hu-HU" sz="2000" dirty="0" smtClean="0"/>
              <a:t> </a:t>
            </a:r>
            <a:r>
              <a:rPr lang="en-US" sz="2000" dirty="0" smtClean="0"/>
              <a:t>the </a:t>
            </a:r>
            <a:r>
              <a:rPr lang="en-US" sz="2000" dirty="0"/>
              <a:t>concentration of </a:t>
            </a:r>
            <a:r>
              <a:rPr lang="hu-HU" sz="2000" dirty="0" err="1" smtClean="0"/>
              <a:t>total</a:t>
            </a:r>
            <a:r>
              <a:rPr lang="hu-HU" sz="2000" dirty="0" smtClean="0"/>
              <a:t> </a:t>
            </a:r>
            <a:r>
              <a:rPr lang="en-US" sz="2000" dirty="0" smtClean="0"/>
              <a:t>ions </a:t>
            </a:r>
            <a:r>
              <a:rPr lang="hu-HU" sz="2000" dirty="0" err="1" smtClean="0"/>
              <a:t>changes</a:t>
            </a:r>
            <a:endParaRPr lang="en-US" sz="20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u-HU" sz="2000" dirty="0" err="1" smtClean="0"/>
              <a:t>if</a:t>
            </a:r>
            <a:r>
              <a:rPr lang="hu-HU" sz="2000" dirty="0" smtClean="0"/>
              <a:t> </a:t>
            </a:r>
            <a:r>
              <a:rPr lang="en-US" sz="2000" dirty="0"/>
              <a:t>the concentration of </a:t>
            </a:r>
            <a:r>
              <a:rPr lang="hu-HU" sz="2000" dirty="0" err="1" smtClean="0"/>
              <a:t>total</a:t>
            </a:r>
            <a:r>
              <a:rPr lang="hu-HU" sz="2000" dirty="0" smtClean="0"/>
              <a:t> </a:t>
            </a:r>
            <a:r>
              <a:rPr lang="en-US" sz="2000" dirty="0" smtClean="0"/>
              <a:t>ions </a:t>
            </a:r>
            <a:r>
              <a:rPr lang="hu-HU" sz="2000" dirty="0" err="1" smtClean="0"/>
              <a:t>does</a:t>
            </a:r>
            <a:r>
              <a:rPr lang="hu-HU" sz="2000" dirty="0" smtClean="0"/>
              <a:t> </a:t>
            </a:r>
            <a:r>
              <a:rPr lang="hu-HU" sz="2000" dirty="0" err="1" smtClean="0"/>
              <a:t>not</a:t>
            </a:r>
            <a:r>
              <a:rPr lang="hu-HU" sz="2000" dirty="0" smtClean="0"/>
              <a:t> </a:t>
            </a:r>
            <a:r>
              <a:rPr lang="hu-HU" sz="2000" dirty="0" err="1" smtClean="0"/>
              <a:t>change</a:t>
            </a:r>
            <a:r>
              <a:rPr lang="hu-HU" sz="2000" dirty="0" smtClean="0"/>
              <a:t> </a:t>
            </a:r>
            <a:r>
              <a:rPr lang="en-US" sz="2000" dirty="0"/>
              <a:t>but ions </a:t>
            </a:r>
            <a:r>
              <a:rPr lang="hu-HU" sz="2000" dirty="0" err="1" smtClean="0"/>
              <a:t>with</a:t>
            </a:r>
            <a:r>
              <a:rPr lang="en-US" sz="2000" dirty="0" smtClean="0"/>
              <a:t> </a:t>
            </a:r>
            <a:r>
              <a:rPr lang="en-US" sz="2000" dirty="0"/>
              <a:t>different </a:t>
            </a:r>
            <a:r>
              <a:rPr lang="en-US" sz="2000" dirty="0" err="1" smtClean="0"/>
              <a:t>mobilit</a:t>
            </a:r>
            <a:r>
              <a:rPr lang="hu-HU" sz="2000" dirty="0" err="1" smtClean="0"/>
              <a:t>ies</a:t>
            </a:r>
            <a:r>
              <a:rPr lang="en-US" sz="2000" dirty="0" smtClean="0"/>
              <a:t> </a:t>
            </a:r>
            <a:r>
              <a:rPr lang="hu-HU" sz="2000" dirty="0" err="1" smtClean="0"/>
              <a:t>are</a:t>
            </a:r>
            <a:r>
              <a:rPr lang="hu-HU" sz="2000" dirty="0" smtClean="0"/>
              <a:t> „</a:t>
            </a:r>
            <a:r>
              <a:rPr lang="en-US" sz="2000" dirty="0" err="1" smtClean="0"/>
              <a:t>exchan</a:t>
            </a:r>
            <a:r>
              <a:rPr lang="hu-HU" sz="2000" dirty="0" err="1" smtClean="0"/>
              <a:t>ged</a:t>
            </a:r>
            <a:r>
              <a:rPr lang="hu-HU" sz="2000" dirty="0" smtClean="0"/>
              <a:t>”</a:t>
            </a:r>
            <a:endParaRPr lang="hu-HU" sz="2000" dirty="0"/>
          </a:p>
          <a:p>
            <a:pPr algn="just"/>
            <a:endParaRPr lang="en-US" sz="2000" dirty="0"/>
          </a:p>
        </p:txBody>
      </p:sp>
      <p:sp>
        <p:nvSpPr>
          <p:cNvPr id="4" name="Téglalap 3"/>
          <p:cNvSpPr/>
          <p:nvPr/>
        </p:nvSpPr>
        <p:spPr>
          <a:xfrm>
            <a:off x="-94913" y="6020012"/>
            <a:ext cx="923891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2083710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4" t="5015" r="13894" b="-79"/>
          <a:stretch/>
        </p:blipFill>
        <p:spPr>
          <a:xfrm>
            <a:off x="587881" y="1979654"/>
            <a:ext cx="3724836" cy="2915089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0" y="534572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300" dirty="0" err="1"/>
              <a:t>Used</a:t>
            </a:r>
            <a:r>
              <a:rPr lang="hu-HU" sz="3300" dirty="0"/>
              <a:t> </a:t>
            </a:r>
            <a:r>
              <a:rPr lang="hu-HU" sz="3300" dirty="0" err="1"/>
              <a:t>conductometers</a:t>
            </a:r>
            <a:r>
              <a:rPr lang="hu-HU" sz="3300" dirty="0"/>
              <a:t> and </a:t>
            </a:r>
            <a:r>
              <a:rPr lang="hu-HU" sz="3300" dirty="0" err="1"/>
              <a:t>descriptions</a:t>
            </a:r>
            <a:endParaRPr lang="hu-HU" sz="3300" dirty="0"/>
          </a:p>
          <a:p>
            <a:pPr algn="ctr"/>
            <a:r>
              <a:rPr lang="hu-HU" sz="3300" dirty="0" smtClean="0"/>
              <a:t>I.</a:t>
            </a:r>
            <a:endParaRPr lang="hu-HU" sz="330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3" t="10582" r="6190" b="10688"/>
          <a:stretch/>
        </p:blipFill>
        <p:spPr>
          <a:xfrm>
            <a:off x="5007428" y="1219200"/>
            <a:ext cx="3738974" cy="532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517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58" t="7205" r="13677" b="4779"/>
          <a:stretch/>
        </p:blipFill>
        <p:spPr>
          <a:xfrm>
            <a:off x="363514" y="2382252"/>
            <a:ext cx="4208486" cy="3397835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0" y="534572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300" dirty="0" err="1"/>
              <a:t>Used</a:t>
            </a:r>
            <a:r>
              <a:rPr lang="hu-HU" sz="3300" dirty="0"/>
              <a:t> </a:t>
            </a:r>
            <a:r>
              <a:rPr lang="hu-HU" sz="3300" dirty="0" err="1"/>
              <a:t>conductometers</a:t>
            </a:r>
            <a:r>
              <a:rPr lang="hu-HU" sz="3300" dirty="0"/>
              <a:t> and </a:t>
            </a:r>
            <a:r>
              <a:rPr lang="hu-HU" sz="3300" dirty="0" err="1"/>
              <a:t>descriptions</a:t>
            </a:r>
            <a:endParaRPr lang="hu-HU" sz="3300" dirty="0"/>
          </a:p>
          <a:p>
            <a:pPr algn="ctr"/>
            <a:r>
              <a:rPr lang="hu-HU" sz="3300" dirty="0" smtClean="0"/>
              <a:t>II.</a:t>
            </a:r>
            <a:endParaRPr lang="hu-HU" sz="3300"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6" t="1481" r="4286" b="15557"/>
          <a:stretch/>
        </p:blipFill>
        <p:spPr>
          <a:xfrm>
            <a:off x="4992025" y="1378855"/>
            <a:ext cx="3658490" cy="5196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48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93" t="60000" r="24731" b="4737"/>
          <a:stretch/>
        </p:blipFill>
        <p:spPr>
          <a:xfrm>
            <a:off x="577521" y="2634926"/>
            <a:ext cx="2598820" cy="3898228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0" y="582699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dirty="0"/>
              <a:t>Used </a:t>
            </a:r>
            <a:r>
              <a:rPr lang="en-US" sz="3300" dirty="0" err="1"/>
              <a:t>conductometers</a:t>
            </a:r>
            <a:r>
              <a:rPr lang="en-US" sz="3300" dirty="0"/>
              <a:t> and descriptions, electrodes</a:t>
            </a:r>
          </a:p>
          <a:p>
            <a:pPr algn="ctr"/>
            <a:r>
              <a:rPr lang="hu-HU" sz="3300" dirty="0" smtClean="0"/>
              <a:t>III.</a:t>
            </a:r>
            <a:endParaRPr lang="hu-HU" sz="3300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593" y="2634354"/>
            <a:ext cx="2599200" cy="3898800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045" y="2634354"/>
            <a:ext cx="2599200" cy="389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056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1" r="6781"/>
          <a:stretch/>
        </p:blipFill>
        <p:spPr>
          <a:xfrm>
            <a:off x="354244" y="1039850"/>
            <a:ext cx="2238597" cy="5388394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0" y="185656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dirty="0" err="1"/>
              <a:t>HCl</a:t>
            </a:r>
            <a:r>
              <a:rPr lang="en-US" sz="3300" dirty="0"/>
              <a:t> + </a:t>
            </a:r>
            <a:r>
              <a:rPr lang="en-US" sz="3300" dirty="0" err="1"/>
              <a:t>NaOH</a:t>
            </a:r>
            <a:r>
              <a:rPr lang="en-US" sz="3300" dirty="0"/>
              <a:t> measurement procedure, calculation</a:t>
            </a:r>
          </a:p>
          <a:p>
            <a:pPr algn="ctr"/>
            <a:r>
              <a:rPr lang="hu-HU" sz="3300" dirty="0" smtClean="0"/>
              <a:t>I.</a:t>
            </a:r>
          </a:p>
        </p:txBody>
      </p:sp>
      <p:sp>
        <p:nvSpPr>
          <p:cNvPr id="9" name="Szövegdoboz 8"/>
          <p:cNvSpPr txBox="1"/>
          <p:nvPr/>
        </p:nvSpPr>
        <p:spPr>
          <a:xfrm>
            <a:off x="2947085" y="1355207"/>
            <a:ext cx="619691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smtClean="0"/>
              <a:t>1. </a:t>
            </a:r>
            <a:r>
              <a:rPr lang="en-US" sz="2000" dirty="0" smtClean="0"/>
              <a:t>system assembly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 err="1" smtClean="0"/>
              <a:t>set</a:t>
            </a:r>
            <a:r>
              <a:rPr lang="hu-HU" sz="2000" dirty="0" smtClean="0"/>
              <a:t> </a:t>
            </a:r>
            <a:r>
              <a:rPr lang="hu-HU" sz="2000" dirty="0" err="1" smtClean="0"/>
              <a:t>up</a:t>
            </a:r>
            <a:r>
              <a:rPr lang="hu-HU" sz="2000" dirty="0" smtClean="0"/>
              <a:t> </a:t>
            </a:r>
            <a:r>
              <a:rPr lang="en-US" sz="2000" dirty="0" smtClean="0"/>
              <a:t>burette,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connect electrode to </a:t>
            </a:r>
            <a:r>
              <a:rPr lang="en-US" sz="2000" dirty="0"/>
              <a:t>the </a:t>
            </a:r>
            <a:r>
              <a:rPr lang="en-US" sz="2000" dirty="0" err="1" smtClean="0"/>
              <a:t>conductometer</a:t>
            </a:r>
            <a:r>
              <a:rPr lang="hu-HU" sz="2000" dirty="0" smtClean="0"/>
              <a:t>,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 smtClean="0"/>
              <a:t>plac</a:t>
            </a:r>
            <a:r>
              <a:rPr lang="hu-HU" sz="2000" dirty="0" smtClean="0"/>
              <a:t>e</a:t>
            </a:r>
            <a:r>
              <a:rPr lang="en-US" sz="2000" dirty="0" smtClean="0"/>
              <a:t> </a:t>
            </a:r>
            <a:r>
              <a:rPr lang="en-US" sz="2000" dirty="0"/>
              <a:t>a magnetic stir bar in the measuring </a:t>
            </a:r>
            <a:r>
              <a:rPr lang="en-US" sz="2000" dirty="0" smtClean="0"/>
              <a:t>cell</a:t>
            </a:r>
            <a:endParaRPr lang="hu-HU" sz="2000" dirty="0" smtClean="0"/>
          </a:p>
          <a:p>
            <a:pPr algn="just"/>
            <a:endParaRPr lang="hu-HU" sz="2000" dirty="0" smtClean="0"/>
          </a:p>
          <a:p>
            <a:pPr algn="just"/>
            <a:endParaRPr lang="hu-HU" sz="2000" dirty="0"/>
          </a:p>
          <a:p>
            <a:pPr algn="just"/>
            <a:r>
              <a:rPr lang="hu-HU" sz="2000" dirty="0" smtClean="0"/>
              <a:t>2. </a:t>
            </a:r>
            <a:r>
              <a:rPr lang="hu-HU" sz="2000" dirty="0"/>
              <a:t>p</a:t>
            </a:r>
            <a:r>
              <a:rPr lang="en-US" sz="2000" dirty="0" err="1" smtClean="0"/>
              <a:t>ipette</a:t>
            </a:r>
            <a:r>
              <a:rPr lang="en-US" sz="2000" dirty="0" smtClean="0"/>
              <a:t> </a:t>
            </a:r>
            <a:r>
              <a:rPr lang="en-US" sz="2000" dirty="0"/>
              <a:t>exactly 50.00 mL of 0.0025 M </a:t>
            </a:r>
            <a:r>
              <a:rPr lang="en-US" sz="2000" dirty="0" err="1"/>
              <a:t>HCl</a:t>
            </a:r>
            <a:r>
              <a:rPr lang="en-US" sz="2000" dirty="0"/>
              <a:t> solution into the reaction vessel as described</a:t>
            </a:r>
          </a:p>
          <a:p>
            <a:pPr algn="just"/>
            <a:endParaRPr lang="hu-HU" sz="2000" dirty="0"/>
          </a:p>
        </p:txBody>
      </p:sp>
      <p:pic>
        <p:nvPicPr>
          <p:cNvPr id="10" name="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97512" y="4067033"/>
            <a:ext cx="3541817" cy="236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379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5303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0" y="185656"/>
            <a:ext cx="9144000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300" dirty="0" smtClean="0"/>
              <a:t> </a:t>
            </a:r>
            <a:r>
              <a:rPr lang="en-US" sz="3300" dirty="0" err="1"/>
              <a:t>HCl</a:t>
            </a:r>
            <a:r>
              <a:rPr lang="en-US" sz="3300" dirty="0"/>
              <a:t> + </a:t>
            </a:r>
            <a:r>
              <a:rPr lang="en-US" sz="3300" dirty="0" err="1"/>
              <a:t>NaOH</a:t>
            </a:r>
            <a:r>
              <a:rPr lang="en-US" sz="3300" dirty="0"/>
              <a:t> measurement procedure, calculation</a:t>
            </a:r>
          </a:p>
          <a:p>
            <a:r>
              <a:rPr lang="hu-HU" sz="3300" dirty="0" smtClean="0"/>
              <a:t>				II.</a:t>
            </a:r>
          </a:p>
          <a:p>
            <a:r>
              <a:rPr lang="hu-HU" sz="3300" dirty="0" smtClean="0"/>
              <a:t>                                              II.</a:t>
            </a:r>
          </a:p>
        </p:txBody>
      </p:sp>
      <p:sp>
        <p:nvSpPr>
          <p:cNvPr id="9" name="Szövegdoboz 8"/>
          <p:cNvSpPr txBox="1"/>
          <p:nvPr/>
        </p:nvSpPr>
        <p:spPr>
          <a:xfrm>
            <a:off x="-25243" y="1951660"/>
            <a:ext cx="42303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3</a:t>
            </a:r>
            <a:r>
              <a:rPr lang="en-US" sz="2000" dirty="0"/>
              <a:t>. </a:t>
            </a:r>
            <a:r>
              <a:rPr lang="hu-HU" sz="2000" dirty="0" smtClean="0"/>
              <a:t>f</a:t>
            </a:r>
            <a:r>
              <a:rPr lang="en-US" sz="2000" dirty="0" smtClean="0"/>
              <a:t>ill </a:t>
            </a:r>
            <a:r>
              <a:rPr lang="en-US" sz="2000" dirty="0"/>
              <a:t>the burette with </a:t>
            </a:r>
            <a:r>
              <a:rPr lang="en-US" sz="2000" dirty="0" smtClean="0"/>
              <a:t>~</a:t>
            </a:r>
            <a:r>
              <a:rPr lang="hu-HU" sz="2000" dirty="0" smtClean="0"/>
              <a:t> </a:t>
            </a:r>
            <a:r>
              <a:rPr lang="en-US" sz="2000" dirty="0" smtClean="0"/>
              <a:t>0.1 </a:t>
            </a:r>
            <a:r>
              <a:rPr lang="en-US" sz="2000" dirty="0"/>
              <a:t>M </a:t>
            </a:r>
            <a:r>
              <a:rPr lang="en-US" sz="2000" dirty="0" err="1"/>
              <a:t>NaOH</a:t>
            </a:r>
            <a:r>
              <a:rPr lang="en-US" sz="2000" dirty="0"/>
              <a:t> solution </a:t>
            </a:r>
            <a:r>
              <a:rPr lang="hu-HU" sz="2000" dirty="0" err="1" smtClean="0"/>
              <a:t>up</a:t>
            </a:r>
            <a:r>
              <a:rPr lang="hu-HU" sz="2000" dirty="0" smtClean="0"/>
              <a:t> </a:t>
            </a:r>
            <a:r>
              <a:rPr lang="hu-HU" sz="2000" dirty="0" err="1" smtClean="0"/>
              <a:t>to</a:t>
            </a:r>
            <a:r>
              <a:rPr lang="hu-HU" sz="2000" dirty="0" smtClean="0"/>
              <a:t> </a:t>
            </a:r>
            <a:r>
              <a:rPr lang="hu-HU" sz="2000" dirty="0" err="1" smtClean="0"/>
              <a:t>the</a:t>
            </a:r>
            <a:r>
              <a:rPr lang="hu-HU" sz="2000" dirty="0" smtClean="0"/>
              <a:t> </a:t>
            </a:r>
            <a:r>
              <a:rPr lang="en-US" sz="2000" dirty="0" smtClean="0"/>
              <a:t>mark</a:t>
            </a:r>
            <a:endParaRPr lang="en-US" sz="2000" dirty="0"/>
          </a:p>
          <a:p>
            <a:pPr algn="ctr"/>
            <a:endParaRPr lang="hu-HU" sz="2000" dirty="0"/>
          </a:p>
        </p:txBody>
      </p:sp>
      <p:pic>
        <p:nvPicPr>
          <p:cNvPr id="11" name="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20630" y="891918"/>
            <a:ext cx="4723370" cy="3148913"/>
          </a:xfrm>
          <a:prstGeom prst="rect">
            <a:avLst/>
          </a:prstGeom>
        </p:spPr>
      </p:pic>
      <p:sp>
        <p:nvSpPr>
          <p:cNvPr id="12" name="Szövegdoboz 11"/>
          <p:cNvSpPr txBox="1"/>
          <p:nvPr/>
        </p:nvSpPr>
        <p:spPr>
          <a:xfrm>
            <a:off x="4496315" y="4544567"/>
            <a:ext cx="457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smtClean="0"/>
              <a:t>4</a:t>
            </a:r>
            <a:r>
              <a:rPr lang="en-US" sz="2000" dirty="0"/>
              <a:t>. </a:t>
            </a:r>
            <a:r>
              <a:rPr lang="hu-HU" sz="2000" dirty="0" smtClean="0"/>
              <a:t>m</a:t>
            </a:r>
            <a:r>
              <a:rPr lang="en-US" sz="2000" dirty="0" err="1" smtClean="0"/>
              <a:t>easure</a:t>
            </a:r>
            <a:r>
              <a:rPr lang="en-US" sz="2000" dirty="0" smtClean="0"/>
              <a:t> </a:t>
            </a:r>
            <a:r>
              <a:rPr lang="en-US" sz="2000" dirty="0"/>
              <a:t>the </a:t>
            </a:r>
            <a:r>
              <a:rPr lang="en-US" sz="2000" dirty="0" smtClean="0"/>
              <a:t>conduct</a:t>
            </a:r>
            <a:r>
              <a:rPr lang="hu-HU" sz="2000" dirty="0" err="1" smtClean="0"/>
              <a:t>ance</a:t>
            </a:r>
            <a:r>
              <a:rPr lang="en-US" sz="2000" dirty="0" smtClean="0"/>
              <a:t> </a:t>
            </a:r>
            <a:r>
              <a:rPr lang="hu-HU" sz="2000" dirty="0" err="1" smtClean="0"/>
              <a:t>while</a:t>
            </a:r>
            <a:r>
              <a:rPr lang="hu-HU" sz="2000" dirty="0" smtClean="0"/>
              <a:t> </a:t>
            </a:r>
            <a:r>
              <a:rPr lang="hu-HU" sz="2000" dirty="0" err="1" smtClean="0"/>
              <a:t>stirring</a:t>
            </a:r>
            <a:r>
              <a:rPr lang="hu-HU" sz="2000" dirty="0" smtClean="0"/>
              <a:t> </a:t>
            </a:r>
            <a:r>
              <a:rPr lang="en-US" sz="2000" dirty="0" smtClean="0"/>
              <a:t>without </a:t>
            </a:r>
            <a:r>
              <a:rPr lang="en-US" sz="2000" dirty="0"/>
              <a:t>adding </a:t>
            </a:r>
            <a:r>
              <a:rPr lang="en-US" sz="2000" dirty="0" err="1"/>
              <a:t>NaOH</a:t>
            </a:r>
            <a:r>
              <a:rPr lang="en-US" sz="2000" dirty="0"/>
              <a:t> to the system</a:t>
            </a:r>
          </a:p>
          <a:p>
            <a:pPr algn="just"/>
            <a:endParaRPr lang="hu-HU" sz="2000" dirty="0"/>
          </a:p>
        </p:txBody>
      </p:sp>
      <p:pic>
        <p:nvPicPr>
          <p:cNvPr id="13" name="3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5243" y="3945297"/>
            <a:ext cx="4445873" cy="2908508"/>
          </a:xfrm>
          <a:prstGeom prst="rect">
            <a:avLst/>
          </a:prstGeom>
        </p:spPr>
      </p:pic>
      <p:sp>
        <p:nvSpPr>
          <p:cNvPr id="14" name="Jobbra nyíl 13"/>
          <p:cNvSpPr/>
          <p:nvPr/>
        </p:nvSpPr>
        <p:spPr>
          <a:xfrm>
            <a:off x="1473959" y="2759739"/>
            <a:ext cx="1705970" cy="682388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Jobbra nyíl 14"/>
          <p:cNvSpPr/>
          <p:nvPr/>
        </p:nvSpPr>
        <p:spPr>
          <a:xfrm rot="10800000">
            <a:off x="6005015" y="5760604"/>
            <a:ext cx="1705970" cy="682388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96773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-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493</TotalTime>
  <Words>1442</Words>
  <Application>Microsoft Office PowerPoint</Application>
  <PresentationFormat>Diavetítés a képernyőre (4:3 oldalarány)</PresentationFormat>
  <Paragraphs>166</Paragraphs>
  <Slides>18</Slides>
  <Notes>0</Notes>
  <HiddenSlides>0</HiddenSlides>
  <MMClips>6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Symbol</vt:lpstr>
      <vt:lpstr>Times New Roman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Virág Kiss</dc:creator>
  <cp:lastModifiedBy>36302</cp:lastModifiedBy>
  <cp:revision>60</cp:revision>
  <dcterms:created xsi:type="dcterms:W3CDTF">2020-04-20T08:56:50Z</dcterms:created>
  <dcterms:modified xsi:type="dcterms:W3CDTF">2021-04-20T19:10:39Z</dcterms:modified>
</cp:coreProperties>
</file>